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ppt/embeddings/Microsoft_Equation7.bin" ContentType="application/vnd.openxmlformats-officedocument.oleObject"/>
  <Override PartName="/ppt/embeddings/Microsoft_Equation8.bin" ContentType="application/vnd.openxmlformats-officedocument.oleObject"/>
  <Override PartName="/ppt/embeddings/Microsoft_Equation9.bin" ContentType="application/vnd.openxmlformats-officedocument.oleObject"/>
  <Override PartName="/ppt/embeddings/Microsoft_Equation10.bin" ContentType="application/vnd.openxmlformats-officedocument.oleObject"/>
  <Override PartName="/ppt/embeddings/Microsoft_Equation11.bin" ContentType="application/vnd.openxmlformats-officedocument.oleObject"/>
  <Override PartName="/ppt/embeddings/Microsoft_Equation12.bin" ContentType="application/vnd.openxmlformats-officedocument.oleObject"/>
  <Override PartName="/ppt/embeddings/Microsoft_Equation13.bin" ContentType="application/vnd.openxmlformats-officedocument.oleObject"/>
  <Override PartName="/ppt/embeddings/Microsoft_Equation14.bin" ContentType="application/vnd.openxmlformats-officedocument.oleObject"/>
  <Override PartName="/ppt/embeddings/Microsoft_Equation15.bin" ContentType="application/vnd.openxmlformats-officedocument.oleObject"/>
  <Override PartName="/ppt/embeddings/Microsoft_Equation16.bin" ContentType="application/vnd.openxmlformats-officedocument.oleObject"/>
  <Override PartName="/ppt/embeddings/Microsoft_Equation17.bin" ContentType="application/vnd.openxmlformats-officedocument.oleObject"/>
  <Override PartName="/ppt/embeddings/Microsoft_Equation18.bin" ContentType="application/vnd.openxmlformats-officedocument.oleObject"/>
  <Override PartName="/ppt/embeddings/Microsoft_Equation19.bin" ContentType="application/vnd.openxmlformats-officedocument.oleObject"/>
  <Override PartName="/ppt/embeddings/Microsoft_Equation20.bin" ContentType="application/vnd.openxmlformats-officedocument.oleObject"/>
  <Override PartName="/ppt/embeddings/Microsoft_Equation21.bin" ContentType="application/vnd.openxmlformats-officedocument.oleObject"/>
  <Override PartName="/ppt/embeddings/Microsoft_Equation22.bin" ContentType="application/vnd.openxmlformats-officedocument.oleObject"/>
  <Override PartName="/ppt/embeddings/Microsoft_Equation23.bin" ContentType="application/vnd.openxmlformats-officedocument.oleObject"/>
  <Override PartName="/ppt/embeddings/Microsoft_Equation24.bin" ContentType="application/vnd.openxmlformats-officedocument.oleObject"/>
  <Override PartName="/ppt/embeddings/Microsoft_Equation25.bin" ContentType="application/vnd.openxmlformats-officedocument.oleObject"/>
  <Override PartName="/ppt/embeddings/Microsoft_Equation26.bin" ContentType="application/vnd.openxmlformats-officedocument.oleObject"/>
  <Override PartName="/ppt/embeddings/Microsoft_Equation27.bin" ContentType="application/vnd.openxmlformats-officedocument.oleObject"/>
  <Override PartName="/ppt/embeddings/Microsoft_Equation28.bin" ContentType="application/vnd.openxmlformats-officedocument.oleObject"/>
  <Override PartName="/ppt/embeddings/Microsoft_Equation29.bin" ContentType="application/vnd.openxmlformats-officedocument.oleObject"/>
  <Override PartName="/ppt/embeddings/Microsoft_Equation30.bin" ContentType="application/vnd.openxmlformats-officedocument.oleObject"/>
  <Override PartName="/ppt/embeddings/Microsoft_Equation31.bin" ContentType="application/vnd.openxmlformats-officedocument.oleObject"/>
  <Override PartName="/ppt/embeddings/Microsoft_Equation32.bin" ContentType="application/vnd.openxmlformats-officedocument.oleObject"/>
  <Override PartName="/ppt/embeddings/Microsoft_Equation33.bin" ContentType="application/vnd.openxmlformats-officedocument.oleObject"/>
  <Override PartName="/ppt/embeddings/Microsoft_Equation34.bin" ContentType="application/vnd.openxmlformats-officedocument.oleObject"/>
  <Override PartName="/ppt/embeddings/Microsoft_Equation35.bin" ContentType="application/vnd.openxmlformats-officedocument.oleObject"/>
  <Override PartName="/ppt/embeddings/Microsoft_Equation36.bin" ContentType="application/vnd.openxmlformats-officedocument.oleObject"/>
  <Override PartName="/ppt/embeddings/Microsoft_Equation37.bin" ContentType="application/vnd.openxmlformats-officedocument.oleObject"/>
  <Override PartName="/ppt/embeddings/Microsoft_Equation38.bin" ContentType="application/vnd.openxmlformats-officedocument.oleObject"/>
  <Override PartName="/ppt/embeddings/Microsoft_Equation39.bin" ContentType="application/vnd.openxmlformats-officedocument.oleObject"/>
  <Override PartName="/ppt/embeddings/Microsoft_Equation40.bin" ContentType="application/vnd.openxmlformats-officedocument.oleObject"/>
  <Override PartName="/ppt/embeddings/Microsoft_Equation41.bin" ContentType="application/vnd.openxmlformats-officedocument.oleObject"/>
  <Override PartName="/ppt/embeddings/Microsoft_Equation42.bin" ContentType="application/vnd.openxmlformats-officedocument.oleObject"/>
  <Override PartName="/ppt/embeddings/Microsoft_Equation43.bin" ContentType="application/vnd.openxmlformats-officedocument.oleObject"/>
  <Override PartName="/ppt/embeddings/Microsoft_Equation44.bin" ContentType="application/vnd.openxmlformats-officedocument.oleObject"/>
  <Override PartName="/ppt/embeddings/Microsoft_Equation4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258" r:id="rId2"/>
    <p:sldId id="436" r:id="rId3"/>
    <p:sldId id="468" r:id="rId4"/>
    <p:sldId id="469" r:id="rId5"/>
    <p:sldId id="476" r:id="rId6"/>
    <p:sldId id="471" r:id="rId7"/>
    <p:sldId id="478" r:id="rId8"/>
    <p:sldId id="486" r:id="rId9"/>
    <p:sldId id="487" r:id="rId10"/>
    <p:sldId id="473" r:id="rId11"/>
    <p:sldId id="488" r:id="rId12"/>
    <p:sldId id="477" r:id="rId13"/>
    <p:sldId id="474" r:id="rId14"/>
    <p:sldId id="475" r:id="rId15"/>
    <p:sldId id="425" r:id="rId16"/>
    <p:sldId id="423" r:id="rId17"/>
    <p:sldId id="480" r:id="rId18"/>
    <p:sldId id="257" r:id="rId19"/>
    <p:sldId id="455" r:id="rId20"/>
    <p:sldId id="392" r:id="rId21"/>
    <p:sldId id="421" r:id="rId22"/>
    <p:sldId id="465" r:id="rId23"/>
    <p:sldId id="466" r:id="rId24"/>
    <p:sldId id="489" r:id="rId25"/>
    <p:sldId id="481" r:id="rId26"/>
    <p:sldId id="493" r:id="rId27"/>
    <p:sldId id="400" r:id="rId28"/>
    <p:sldId id="490" r:id="rId29"/>
    <p:sldId id="420" r:id="rId30"/>
    <p:sldId id="483" r:id="rId31"/>
    <p:sldId id="433" r:id="rId32"/>
    <p:sldId id="445" r:id="rId33"/>
    <p:sldId id="370" r:id="rId34"/>
    <p:sldId id="492" r:id="rId35"/>
    <p:sldId id="485" r:id="rId36"/>
    <p:sldId id="372" r:id="rId37"/>
    <p:sldId id="346" r:id="rId38"/>
    <p:sldId id="373" r:id="rId39"/>
    <p:sldId id="495" r:id="rId40"/>
    <p:sldId id="494" r:id="rId41"/>
    <p:sldId id="496" r:id="rId42"/>
    <p:sldId id="497" r:id="rId43"/>
    <p:sldId id="498" r:id="rId44"/>
    <p:sldId id="459" r:id="rId45"/>
    <p:sldId id="499" r:id="rId46"/>
    <p:sldId id="460" r:id="rId47"/>
    <p:sldId id="501" r:id="rId48"/>
    <p:sldId id="406" r:id="rId49"/>
    <p:sldId id="502" r:id="rId50"/>
    <p:sldId id="443" r:id="rId51"/>
    <p:sldId id="452" r:id="rId52"/>
    <p:sldId id="446" r:id="rId53"/>
    <p:sldId id="503" r:id="rId54"/>
    <p:sldId id="440" r:id="rId55"/>
    <p:sldId id="442" r:id="rId56"/>
    <p:sldId id="504" r:id="rId57"/>
    <p:sldId id="408" r:id="rId58"/>
    <p:sldId id="505" r:id="rId59"/>
    <p:sldId id="510" r:id="rId60"/>
    <p:sldId id="506" r:id="rId61"/>
    <p:sldId id="409" r:id="rId62"/>
    <p:sldId id="507" r:id="rId63"/>
    <p:sldId id="410" r:id="rId64"/>
    <p:sldId id="508" r:id="rId65"/>
    <p:sldId id="413" r:id="rId66"/>
    <p:sldId id="511" r:id="rId67"/>
    <p:sldId id="414" r:id="rId68"/>
    <p:sldId id="512" r:id="rId69"/>
    <p:sldId id="419" r:id="rId70"/>
    <p:sldId id="513" r:id="rId71"/>
    <p:sldId id="514" r:id="rId72"/>
    <p:sldId id="515" r:id="rId73"/>
    <p:sldId id="517" r:id="rId74"/>
    <p:sldId id="519" r:id="rId75"/>
    <p:sldId id="518" r:id="rId76"/>
    <p:sldId id="524" r:id="rId77"/>
    <p:sldId id="520" r:id="rId78"/>
    <p:sldId id="521" r:id="rId79"/>
    <p:sldId id="525" r:id="rId80"/>
    <p:sldId id="527" r:id="rId81"/>
    <p:sldId id="528" r:id="rId82"/>
    <p:sldId id="529" r:id="rId83"/>
    <p:sldId id="526" r:id="rId84"/>
    <p:sldId id="435" r:id="rId85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969C6EE-2737-D841-B27D-6A956FA8F304}">
          <p14:sldIdLst>
            <p14:sldId id="258"/>
            <p14:sldId id="436"/>
            <p14:sldId id="468"/>
            <p14:sldId id="469"/>
            <p14:sldId id="476"/>
            <p14:sldId id="471"/>
            <p14:sldId id="478"/>
            <p14:sldId id="486"/>
            <p14:sldId id="487"/>
            <p14:sldId id="473"/>
            <p14:sldId id="488"/>
            <p14:sldId id="477"/>
            <p14:sldId id="474"/>
            <p14:sldId id="475"/>
            <p14:sldId id="425"/>
            <p14:sldId id="423"/>
            <p14:sldId id="480"/>
            <p14:sldId id="257"/>
            <p14:sldId id="455"/>
            <p14:sldId id="392"/>
            <p14:sldId id="421"/>
            <p14:sldId id="465"/>
            <p14:sldId id="466"/>
            <p14:sldId id="489"/>
            <p14:sldId id="481"/>
            <p14:sldId id="493"/>
            <p14:sldId id="400"/>
            <p14:sldId id="490"/>
            <p14:sldId id="420"/>
            <p14:sldId id="483"/>
            <p14:sldId id="433"/>
            <p14:sldId id="445"/>
            <p14:sldId id="370"/>
            <p14:sldId id="492"/>
            <p14:sldId id="485"/>
            <p14:sldId id="372"/>
            <p14:sldId id="346"/>
            <p14:sldId id="373"/>
            <p14:sldId id="495"/>
            <p14:sldId id="494"/>
            <p14:sldId id="496"/>
            <p14:sldId id="497"/>
            <p14:sldId id="498"/>
            <p14:sldId id="459"/>
            <p14:sldId id="499"/>
            <p14:sldId id="460"/>
            <p14:sldId id="501"/>
            <p14:sldId id="406"/>
            <p14:sldId id="502"/>
            <p14:sldId id="443"/>
            <p14:sldId id="452"/>
            <p14:sldId id="446"/>
            <p14:sldId id="503"/>
            <p14:sldId id="440"/>
            <p14:sldId id="442"/>
            <p14:sldId id="504"/>
            <p14:sldId id="408"/>
            <p14:sldId id="505"/>
            <p14:sldId id="510"/>
            <p14:sldId id="506"/>
            <p14:sldId id="409"/>
            <p14:sldId id="507"/>
            <p14:sldId id="410"/>
            <p14:sldId id="508"/>
            <p14:sldId id="413"/>
            <p14:sldId id="511"/>
            <p14:sldId id="414"/>
            <p14:sldId id="512"/>
            <p14:sldId id="419"/>
            <p14:sldId id="513"/>
            <p14:sldId id="514"/>
            <p14:sldId id="515"/>
            <p14:sldId id="517"/>
            <p14:sldId id="519"/>
            <p14:sldId id="518"/>
            <p14:sldId id="524"/>
            <p14:sldId id="520"/>
            <p14:sldId id="521"/>
            <p14:sldId id="525"/>
            <p14:sldId id="527"/>
            <p14:sldId id="528"/>
            <p14:sldId id="529"/>
            <p14:sldId id="526"/>
            <p14:sldId id="43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393BAA"/>
    <a:srgbClr val="3F40B8"/>
    <a:srgbClr val="2C798F"/>
    <a:srgbClr val="1F0EFF"/>
    <a:srgbClr val="4B48D6"/>
    <a:srgbClr val="4440BA"/>
    <a:srgbClr val="5009DF"/>
    <a:srgbClr val="6407DF"/>
    <a:srgbClr val="6D0AEA"/>
    <a:srgbClr val="831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890" autoAdjust="0"/>
    <p:restoredTop sz="99664" autoAdjust="0"/>
  </p:normalViewPr>
  <p:slideViewPr>
    <p:cSldViewPr snapToGrid="0" snapToObjects="1">
      <p:cViewPr>
        <p:scale>
          <a:sx n="125" d="100"/>
          <a:sy n="125" d="100"/>
        </p:scale>
        <p:origin x="-1072" y="8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viewProps" Target="viewProps.xml"/><Relationship Id="rId91" Type="http://schemas.openxmlformats.org/officeDocument/2006/relationships/theme" Target="theme/theme1.xml"/><Relationship Id="rId9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notesMaster" Target="notesMasters/notesMaster1.xml"/><Relationship Id="rId87" Type="http://schemas.openxmlformats.org/officeDocument/2006/relationships/handoutMaster" Target="handoutMasters/handoutMaster1.xml"/><Relationship Id="rId88" Type="http://schemas.openxmlformats.org/officeDocument/2006/relationships/printerSettings" Target="printerSettings/printerSettings1.bin"/><Relationship Id="rId8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emf"/><Relationship Id="rId7" Type="http://schemas.openxmlformats.org/officeDocument/2006/relationships/image" Target="../media/image54.emf"/><Relationship Id="rId8" Type="http://schemas.openxmlformats.org/officeDocument/2006/relationships/image" Target="../media/image55.emf"/><Relationship Id="rId9" Type="http://schemas.openxmlformats.org/officeDocument/2006/relationships/image" Target="../media/image56.emf"/><Relationship Id="rId1" Type="http://schemas.openxmlformats.org/officeDocument/2006/relationships/image" Target="../media/image48.emf"/><Relationship Id="rId2" Type="http://schemas.openxmlformats.org/officeDocument/2006/relationships/image" Target="../media/image4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emf"/><Relationship Id="rId7" Type="http://schemas.openxmlformats.org/officeDocument/2006/relationships/image" Target="../media/image54.emf"/><Relationship Id="rId8" Type="http://schemas.openxmlformats.org/officeDocument/2006/relationships/image" Target="../media/image55.emf"/><Relationship Id="rId9" Type="http://schemas.openxmlformats.org/officeDocument/2006/relationships/image" Target="../media/image56.emf"/><Relationship Id="rId1" Type="http://schemas.openxmlformats.org/officeDocument/2006/relationships/image" Target="../media/image48.emf"/><Relationship Id="rId2" Type="http://schemas.openxmlformats.org/officeDocument/2006/relationships/image" Target="../media/image49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emf"/><Relationship Id="rId7" Type="http://schemas.openxmlformats.org/officeDocument/2006/relationships/image" Target="../media/image54.emf"/><Relationship Id="rId8" Type="http://schemas.openxmlformats.org/officeDocument/2006/relationships/image" Target="../media/image55.emf"/><Relationship Id="rId9" Type="http://schemas.openxmlformats.org/officeDocument/2006/relationships/image" Target="../media/image56.emf"/><Relationship Id="rId1" Type="http://schemas.openxmlformats.org/officeDocument/2006/relationships/image" Target="../media/image48.emf"/><Relationship Id="rId2" Type="http://schemas.openxmlformats.org/officeDocument/2006/relationships/image" Target="../media/image4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emf"/><Relationship Id="rId7" Type="http://schemas.openxmlformats.org/officeDocument/2006/relationships/image" Target="../media/image54.emf"/><Relationship Id="rId8" Type="http://schemas.openxmlformats.org/officeDocument/2006/relationships/image" Target="../media/image55.emf"/><Relationship Id="rId9" Type="http://schemas.openxmlformats.org/officeDocument/2006/relationships/image" Target="../media/image56.emf"/><Relationship Id="rId1" Type="http://schemas.openxmlformats.org/officeDocument/2006/relationships/image" Target="../media/image48.emf"/><Relationship Id="rId2" Type="http://schemas.openxmlformats.org/officeDocument/2006/relationships/image" Target="../media/image49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emf"/><Relationship Id="rId7" Type="http://schemas.openxmlformats.org/officeDocument/2006/relationships/image" Target="../media/image54.emf"/><Relationship Id="rId8" Type="http://schemas.openxmlformats.org/officeDocument/2006/relationships/image" Target="../media/image55.emf"/><Relationship Id="rId9" Type="http://schemas.openxmlformats.org/officeDocument/2006/relationships/image" Target="../media/image56.emf"/><Relationship Id="rId1" Type="http://schemas.openxmlformats.org/officeDocument/2006/relationships/image" Target="../media/image48.emf"/><Relationship Id="rId2" Type="http://schemas.openxmlformats.org/officeDocument/2006/relationships/image" Target="../media/image4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78634-214B-9E4E-9329-E32F1A6AF571}" type="datetimeFigureOut">
              <a:rPr lang="en-US" smtClean="0"/>
              <a:t>15-11-13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E0952-8E6D-C240-BD04-5A1732F54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908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0CDDB-A621-464B-8F8F-849804DBAAE1}" type="datetimeFigureOut">
              <a:rPr lang="en-US" smtClean="0"/>
              <a:t>15-11-13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E02B12-2471-DF42-9043-8C84D4008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441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常见原因和修复方法，构建内存用量模型并估算应用的内存用量，内存溢出错误的诊断方法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29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8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4862-5EF7-A545-9140-BCD414BD2FEF}" type="datetime1">
              <a:rPr lang="zh-CN" altLang="en-US" smtClean="0"/>
              <a:t>15-11-13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33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1319-03E0-2046-B7A3-E281BE06A24F}" type="datetime1">
              <a:rPr lang="zh-CN" altLang="en-US" smtClean="0"/>
              <a:t>15-11-13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78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E01A-F11E-7E4C-B765-A539ACC7B28B}" type="datetime1">
              <a:rPr lang="zh-CN" altLang="en-US" smtClean="0"/>
              <a:t>15-11-13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69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229600" cy="846667"/>
          </a:xfrm>
        </p:spPr>
        <p:txBody>
          <a:bodyPr>
            <a:noAutofit/>
          </a:bodyPr>
          <a:lstStyle>
            <a:lvl1pPr algn="l">
              <a:defRPr sz="3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ea typeface="黑体"/>
                <a:cs typeface="Arial"/>
              </a:defRPr>
            </a:lvl1pPr>
            <a:lvl2pPr marL="742950" indent="-285750">
              <a:buFont typeface="Wingdings" charset="2"/>
              <a:buChar char="§"/>
              <a:defRPr sz="2000">
                <a:latin typeface="Arial"/>
                <a:ea typeface="黑体"/>
                <a:cs typeface="Arial"/>
              </a:defRPr>
            </a:lvl2pPr>
            <a:lvl3pPr>
              <a:defRPr sz="1800">
                <a:latin typeface="Arial"/>
                <a:ea typeface="黑体"/>
                <a:cs typeface="Arial"/>
              </a:defRPr>
            </a:lvl3pPr>
            <a:lvl4pPr>
              <a:defRPr>
                <a:latin typeface="Arial"/>
                <a:ea typeface="黑体"/>
                <a:cs typeface="Arial"/>
              </a:defRPr>
            </a:lvl4pPr>
            <a:lvl5pPr>
              <a:defRPr>
                <a:latin typeface="Arial"/>
                <a:ea typeface="黑体"/>
                <a:cs typeface="Arial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8F57-4587-C84D-A042-BF8E71F1AABA}" type="datetime1">
              <a:rPr lang="zh-CN" altLang="en-US" smtClean="0"/>
              <a:t>15-11-13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Line 6"/>
          <p:cNvSpPr>
            <a:spLocks noChangeShapeType="1"/>
          </p:cNvSpPr>
          <p:nvPr userDrawn="1"/>
        </p:nvSpPr>
        <p:spPr bwMode="auto">
          <a:xfrm flipV="1">
            <a:off x="457200" y="1259417"/>
            <a:ext cx="7054850" cy="22225"/>
          </a:xfrm>
          <a:prstGeom prst="line">
            <a:avLst/>
          </a:prstGeom>
          <a:noFill/>
          <a:ln w="28575">
            <a:solidFill>
              <a:srgbClr val="3F40B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8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0BDD2-C035-444C-889F-DD66F19B6770}" type="datetime1">
              <a:rPr lang="zh-CN" altLang="en-US" smtClean="0"/>
              <a:t>15-11-13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1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7006-55AB-CE4A-B1A9-B0BAE191CCA3}" type="datetime1">
              <a:rPr lang="zh-CN" altLang="en-US" smtClean="0"/>
              <a:t>15-11-13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52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0571D-4AC5-F448-A362-46089558D0FD}" type="datetime1">
              <a:rPr lang="zh-CN" altLang="en-US" smtClean="0"/>
              <a:t>15-11-13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66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B643-F097-CF4B-9557-0C550D829A4C}" type="datetime1">
              <a:rPr lang="zh-CN" altLang="en-US" smtClean="0"/>
              <a:t>15-11-13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0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3DDA-CE21-C04B-9C02-6B8E7529D80E}" type="datetime1">
              <a:rPr lang="zh-CN" altLang="en-US" smtClean="0"/>
              <a:t>15-11-13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11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21977-F2F2-8E46-91EC-B6ED4C894552}" type="datetime1">
              <a:rPr lang="zh-CN" altLang="en-US" smtClean="0"/>
              <a:t>15-11-13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2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89A3-0A26-A54A-BF60-8E2E06EE44CB}" type="datetime1">
              <a:rPr lang="zh-CN" altLang="en-US" smtClean="0"/>
              <a:t>15-11-13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2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53332-FA73-2E44-A458-ECEA9DDAAB77}" type="datetime1">
              <a:rPr lang="zh-CN" altLang="en-US" smtClean="0"/>
              <a:t>15-11-13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0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Microsoft_Equation4.bin"/><Relationship Id="rId20" Type="http://schemas.openxmlformats.org/officeDocument/2006/relationships/image" Target="../media/image56.emf"/><Relationship Id="rId10" Type="http://schemas.openxmlformats.org/officeDocument/2006/relationships/image" Target="../media/image51.emf"/><Relationship Id="rId11" Type="http://schemas.openxmlformats.org/officeDocument/2006/relationships/oleObject" Target="../embeddings/Microsoft_Equation5.bin"/><Relationship Id="rId12" Type="http://schemas.openxmlformats.org/officeDocument/2006/relationships/image" Target="../media/image52.emf"/><Relationship Id="rId13" Type="http://schemas.openxmlformats.org/officeDocument/2006/relationships/oleObject" Target="../embeddings/Microsoft_Equation6.bin"/><Relationship Id="rId14" Type="http://schemas.openxmlformats.org/officeDocument/2006/relationships/image" Target="../media/image53.emf"/><Relationship Id="rId15" Type="http://schemas.openxmlformats.org/officeDocument/2006/relationships/oleObject" Target="../embeddings/Microsoft_Equation7.bin"/><Relationship Id="rId16" Type="http://schemas.openxmlformats.org/officeDocument/2006/relationships/image" Target="../media/image54.emf"/><Relationship Id="rId17" Type="http://schemas.openxmlformats.org/officeDocument/2006/relationships/oleObject" Target="../embeddings/Microsoft_Equation8.bin"/><Relationship Id="rId18" Type="http://schemas.openxmlformats.org/officeDocument/2006/relationships/image" Target="../media/image55.emf"/><Relationship Id="rId19" Type="http://schemas.openxmlformats.org/officeDocument/2006/relationships/oleObject" Target="../embeddings/Microsoft_Equation9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48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49.emf"/><Relationship Id="rId7" Type="http://schemas.openxmlformats.org/officeDocument/2006/relationships/oleObject" Target="../embeddings/Microsoft_Equation3.bin"/><Relationship Id="rId8" Type="http://schemas.openxmlformats.org/officeDocument/2006/relationships/image" Target="../media/image50.emf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emf"/><Relationship Id="rId20" Type="http://schemas.openxmlformats.org/officeDocument/2006/relationships/oleObject" Target="../embeddings/Microsoft_Equation18.bin"/><Relationship Id="rId21" Type="http://schemas.openxmlformats.org/officeDocument/2006/relationships/image" Target="../media/image56.emf"/><Relationship Id="rId10" Type="http://schemas.openxmlformats.org/officeDocument/2006/relationships/oleObject" Target="../embeddings/Microsoft_Equation13.bin"/><Relationship Id="rId11" Type="http://schemas.openxmlformats.org/officeDocument/2006/relationships/image" Target="../media/image51.emf"/><Relationship Id="rId12" Type="http://schemas.openxmlformats.org/officeDocument/2006/relationships/oleObject" Target="../embeddings/Microsoft_Equation14.bin"/><Relationship Id="rId13" Type="http://schemas.openxmlformats.org/officeDocument/2006/relationships/image" Target="../media/image52.emf"/><Relationship Id="rId14" Type="http://schemas.openxmlformats.org/officeDocument/2006/relationships/oleObject" Target="../embeddings/Microsoft_Equation15.bin"/><Relationship Id="rId15" Type="http://schemas.openxmlformats.org/officeDocument/2006/relationships/image" Target="../media/image53.emf"/><Relationship Id="rId16" Type="http://schemas.openxmlformats.org/officeDocument/2006/relationships/oleObject" Target="../embeddings/Microsoft_Equation16.bin"/><Relationship Id="rId17" Type="http://schemas.openxmlformats.org/officeDocument/2006/relationships/image" Target="../media/image54.emf"/><Relationship Id="rId18" Type="http://schemas.openxmlformats.org/officeDocument/2006/relationships/oleObject" Target="../embeddings/Microsoft_Equation17.bin"/><Relationship Id="rId19" Type="http://schemas.openxmlformats.org/officeDocument/2006/relationships/image" Target="../media/image5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7.emf"/><Relationship Id="rId4" Type="http://schemas.openxmlformats.org/officeDocument/2006/relationships/oleObject" Target="../embeddings/Microsoft_Equation10.bin"/><Relationship Id="rId5" Type="http://schemas.openxmlformats.org/officeDocument/2006/relationships/image" Target="../media/image48.emf"/><Relationship Id="rId6" Type="http://schemas.openxmlformats.org/officeDocument/2006/relationships/oleObject" Target="../embeddings/Microsoft_Equation11.bin"/><Relationship Id="rId7" Type="http://schemas.openxmlformats.org/officeDocument/2006/relationships/image" Target="../media/image49.emf"/><Relationship Id="rId8" Type="http://schemas.openxmlformats.org/officeDocument/2006/relationships/oleObject" Target="../embeddings/Microsoft_Equation12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emf"/><Relationship Id="rId20" Type="http://schemas.openxmlformats.org/officeDocument/2006/relationships/oleObject" Target="../embeddings/Microsoft_Equation27.bin"/><Relationship Id="rId21" Type="http://schemas.openxmlformats.org/officeDocument/2006/relationships/image" Target="../media/image56.emf"/><Relationship Id="rId10" Type="http://schemas.openxmlformats.org/officeDocument/2006/relationships/oleObject" Target="../embeddings/Microsoft_Equation22.bin"/><Relationship Id="rId11" Type="http://schemas.openxmlformats.org/officeDocument/2006/relationships/image" Target="../media/image51.emf"/><Relationship Id="rId12" Type="http://schemas.openxmlformats.org/officeDocument/2006/relationships/oleObject" Target="../embeddings/Microsoft_Equation23.bin"/><Relationship Id="rId13" Type="http://schemas.openxmlformats.org/officeDocument/2006/relationships/image" Target="../media/image52.emf"/><Relationship Id="rId14" Type="http://schemas.openxmlformats.org/officeDocument/2006/relationships/oleObject" Target="../embeddings/Microsoft_Equation24.bin"/><Relationship Id="rId15" Type="http://schemas.openxmlformats.org/officeDocument/2006/relationships/image" Target="../media/image53.emf"/><Relationship Id="rId16" Type="http://schemas.openxmlformats.org/officeDocument/2006/relationships/oleObject" Target="../embeddings/Microsoft_Equation25.bin"/><Relationship Id="rId17" Type="http://schemas.openxmlformats.org/officeDocument/2006/relationships/image" Target="../media/image54.emf"/><Relationship Id="rId18" Type="http://schemas.openxmlformats.org/officeDocument/2006/relationships/oleObject" Target="../embeddings/Microsoft_Equation26.bin"/><Relationship Id="rId19" Type="http://schemas.openxmlformats.org/officeDocument/2006/relationships/image" Target="../media/image5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emf"/><Relationship Id="rId4" Type="http://schemas.openxmlformats.org/officeDocument/2006/relationships/oleObject" Target="../embeddings/Microsoft_Equation19.bin"/><Relationship Id="rId5" Type="http://schemas.openxmlformats.org/officeDocument/2006/relationships/image" Target="../media/image48.emf"/><Relationship Id="rId6" Type="http://schemas.openxmlformats.org/officeDocument/2006/relationships/oleObject" Target="../embeddings/Microsoft_Equation20.bin"/><Relationship Id="rId7" Type="http://schemas.openxmlformats.org/officeDocument/2006/relationships/image" Target="../media/image49.emf"/><Relationship Id="rId8" Type="http://schemas.openxmlformats.org/officeDocument/2006/relationships/oleObject" Target="../embeddings/Microsoft_Equation21.bin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emf"/><Relationship Id="rId20" Type="http://schemas.openxmlformats.org/officeDocument/2006/relationships/oleObject" Target="../embeddings/Microsoft_Equation36.bin"/><Relationship Id="rId21" Type="http://schemas.openxmlformats.org/officeDocument/2006/relationships/image" Target="../media/image56.emf"/><Relationship Id="rId10" Type="http://schemas.openxmlformats.org/officeDocument/2006/relationships/oleObject" Target="../embeddings/Microsoft_Equation31.bin"/><Relationship Id="rId11" Type="http://schemas.openxmlformats.org/officeDocument/2006/relationships/image" Target="../media/image51.emf"/><Relationship Id="rId12" Type="http://schemas.openxmlformats.org/officeDocument/2006/relationships/oleObject" Target="../embeddings/Microsoft_Equation32.bin"/><Relationship Id="rId13" Type="http://schemas.openxmlformats.org/officeDocument/2006/relationships/image" Target="../media/image52.emf"/><Relationship Id="rId14" Type="http://schemas.openxmlformats.org/officeDocument/2006/relationships/oleObject" Target="../embeddings/Microsoft_Equation33.bin"/><Relationship Id="rId15" Type="http://schemas.openxmlformats.org/officeDocument/2006/relationships/image" Target="../media/image53.emf"/><Relationship Id="rId16" Type="http://schemas.openxmlformats.org/officeDocument/2006/relationships/oleObject" Target="../embeddings/Microsoft_Equation34.bin"/><Relationship Id="rId17" Type="http://schemas.openxmlformats.org/officeDocument/2006/relationships/image" Target="../media/image54.emf"/><Relationship Id="rId18" Type="http://schemas.openxmlformats.org/officeDocument/2006/relationships/oleObject" Target="../embeddings/Microsoft_Equation35.bin"/><Relationship Id="rId19" Type="http://schemas.openxmlformats.org/officeDocument/2006/relationships/image" Target="../media/image5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9.emf"/><Relationship Id="rId4" Type="http://schemas.openxmlformats.org/officeDocument/2006/relationships/oleObject" Target="../embeddings/Microsoft_Equation28.bin"/><Relationship Id="rId5" Type="http://schemas.openxmlformats.org/officeDocument/2006/relationships/image" Target="../media/image48.emf"/><Relationship Id="rId6" Type="http://schemas.openxmlformats.org/officeDocument/2006/relationships/oleObject" Target="../embeddings/Microsoft_Equation29.bin"/><Relationship Id="rId7" Type="http://schemas.openxmlformats.org/officeDocument/2006/relationships/image" Target="../media/image49.emf"/><Relationship Id="rId8" Type="http://schemas.openxmlformats.org/officeDocument/2006/relationships/oleObject" Target="../embeddings/Microsoft_Equation30.bin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emf"/><Relationship Id="rId20" Type="http://schemas.openxmlformats.org/officeDocument/2006/relationships/oleObject" Target="../embeddings/Microsoft_Equation45.bin"/><Relationship Id="rId21" Type="http://schemas.openxmlformats.org/officeDocument/2006/relationships/image" Target="../media/image56.emf"/><Relationship Id="rId10" Type="http://schemas.openxmlformats.org/officeDocument/2006/relationships/oleObject" Target="../embeddings/Microsoft_Equation40.bin"/><Relationship Id="rId11" Type="http://schemas.openxmlformats.org/officeDocument/2006/relationships/image" Target="../media/image51.emf"/><Relationship Id="rId12" Type="http://schemas.openxmlformats.org/officeDocument/2006/relationships/oleObject" Target="../embeddings/Microsoft_Equation41.bin"/><Relationship Id="rId13" Type="http://schemas.openxmlformats.org/officeDocument/2006/relationships/image" Target="../media/image52.emf"/><Relationship Id="rId14" Type="http://schemas.openxmlformats.org/officeDocument/2006/relationships/oleObject" Target="../embeddings/Microsoft_Equation42.bin"/><Relationship Id="rId15" Type="http://schemas.openxmlformats.org/officeDocument/2006/relationships/image" Target="../media/image53.emf"/><Relationship Id="rId16" Type="http://schemas.openxmlformats.org/officeDocument/2006/relationships/oleObject" Target="../embeddings/Microsoft_Equation43.bin"/><Relationship Id="rId17" Type="http://schemas.openxmlformats.org/officeDocument/2006/relationships/image" Target="../media/image54.emf"/><Relationship Id="rId18" Type="http://schemas.openxmlformats.org/officeDocument/2006/relationships/oleObject" Target="../embeddings/Microsoft_Equation44.bin"/><Relationship Id="rId19" Type="http://schemas.openxmlformats.org/officeDocument/2006/relationships/image" Target="../media/image55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9.emf"/><Relationship Id="rId4" Type="http://schemas.openxmlformats.org/officeDocument/2006/relationships/oleObject" Target="../embeddings/Microsoft_Equation37.bin"/><Relationship Id="rId5" Type="http://schemas.openxmlformats.org/officeDocument/2006/relationships/image" Target="../media/image48.emf"/><Relationship Id="rId6" Type="http://schemas.openxmlformats.org/officeDocument/2006/relationships/oleObject" Target="../embeddings/Microsoft_Equation38.bin"/><Relationship Id="rId7" Type="http://schemas.openxmlformats.org/officeDocument/2006/relationships/image" Target="../media/image49.emf"/><Relationship Id="rId8" Type="http://schemas.openxmlformats.org/officeDocument/2006/relationships/oleObject" Target="../embeddings/Microsoft_Equation39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60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1331530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2600" dirty="0" smtClean="0">
                <a:latin typeface="Arial"/>
                <a:ea typeface="黑体"/>
                <a:cs typeface="Arial"/>
              </a:rPr>
              <a:t>Understanding and Diagnosing Out of Memory Errors in Distributed Data-Parallel Applications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73404" y="577357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latin typeface="Arial"/>
                <a:ea typeface="黑体"/>
                <a:cs typeface="Arial"/>
              </a:rPr>
              <a:t>2015-11-05</a:t>
            </a:r>
            <a:endParaRPr lang="zh-CN" altLang="en-US" b="1" dirty="0">
              <a:latin typeface="Arial"/>
              <a:ea typeface="黑体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50991" y="4034954"/>
            <a:ext cx="80142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Corbel"/>
                <a:cs typeface="Corbel"/>
              </a:rPr>
              <a:t>Lijie Xu</a:t>
            </a:r>
          </a:p>
          <a:p>
            <a:pPr algn="ctr"/>
            <a:endParaRPr lang="en-US" sz="2000" dirty="0" smtClean="0">
              <a:latin typeface="Corbel"/>
              <a:cs typeface="Corbel"/>
            </a:endParaRPr>
          </a:p>
          <a:p>
            <a:pPr algn="ctr"/>
            <a:r>
              <a:rPr lang="en-US" sz="2000" b="1" dirty="0" smtClean="0">
                <a:latin typeface="Corbel"/>
                <a:cs typeface="Corbel"/>
              </a:rPr>
              <a:t>Institute </a:t>
            </a:r>
            <a:r>
              <a:rPr lang="en-US" sz="2000" b="1" dirty="0">
                <a:latin typeface="Corbel"/>
                <a:cs typeface="Corbel"/>
              </a:rPr>
              <a:t>of </a:t>
            </a:r>
            <a:r>
              <a:rPr lang="en-US" sz="2000" b="1" dirty="0" smtClean="0">
                <a:latin typeface="Corbel"/>
                <a:cs typeface="Corbel"/>
              </a:rPr>
              <a:t>Software</a:t>
            </a:r>
            <a:endParaRPr lang="en-US" sz="2000" b="1" dirty="0">
              <a:latin typeface="Corbel"/>
              <a:cs typeface="Corbel"/>
            </a:endParaRPr>
          </a:p>
          <a:p>
            <a:pPr algn="ctr"/>
            <a:r>
              <a:rPr lang="en-US" sz="2000" b="1" dirty="0" smtClean="0">
                <a:latin typeface="Corbel"/>
                <a:cs typeface="Corbel"/>
              </a:rPr>
              <a:t>Chinese </a:t>
            </a:r>
            <a:r>
              <a:rPr lang="en-US" sz="2000" b="1" dirty="0">
                <a:latin typeface="Corbel"/>
                <a:cs typeface="Corbel"/>
              </a:rPr>
              <a:t>Academy </a:t>
            </a:r>
            <a:r>
              <a:rPr lang="en-US" sz="2000" b="1" dirty="0" smtClean="0">
                <a:latin typeface="Corbel"/>
                <a:cs typeface="Corbel"/>
              </a:rPr>
              <a:t>of Sciences</a:t>
            </a:r>
            <a:endParaRPr lang="en-US" sz="2000" b="1" dirty="0">
              <a:latin typeface="Corbel"/>
              <a:cs typeface="Corbe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45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Physical memory layer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10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Each task runs as a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8"/>
            <a:ext cx="6399106" cy="40590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91020" y="1667643"/>
            <a:ext cx="1768571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process/thread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95980" y="4553850"/>
            <a:ext cx="2182353" cy="42706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691020" y="4361038"/>
            <a:ext cx="2288875" cy="521241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1923430" y="4980912"/>
            <a:ext cx="283583" cy="50548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4463345" y="4882279"/>
            <a:ext cx="258924" cy="59871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395752" y="5229394"/>
            <a:ext cx="888922" cy="1126955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Physical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Memory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1888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8"/>
            <a:ext cx="6399106" cy="4059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284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12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23116" y="4914451"/>
            <a:ext cx="2930084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1506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13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8882" y="3239912"/>
            <a:ext cx="4948106" cy="1708160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393BA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zh-CN" sz="1050" b="1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altLang="zh-CN" sz="1050" b="1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altLang="zh-CN" sz="1050" b="1" dirty="0" smtClean="0">
                <a:solidFill>
                  <a:srgbClr val="393BAA"/>
                </a:solidFill>
                <a:latin typeface="Courier"/>
                <a:cs typeface="Courier"/>
              </a:rPr>
              <a:t>FATAL </a:t>
            </a:r>
            <a:r>
              <a:rPr lang="en-US" altLang="zh-CN" sz="1050" b="1" dirty="0" err="1">
                <a:solidFill>
                  <a:srgbClr val="393BAA"/>
                </a:solidFill>
                <a:latin typeface="Courier"/>
                <a:cs typeface="Courier"/>
              </a:rPr>
              <a:t>org.apache.hadoop.mapred.Child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: Error running child : </a:t>
            </a:r>
            <a:endParaRPr lang="en-US" altLang="zh-CN" sz="1050" b="1" dirty="0" smtClean="0">
              <a:solidFill>
                <a:srgbClr val="393BAA"/>
              </a:solidFill>
              <a:latin typeface="Courier"/>
              <a:cs typeface="Courier"/>
            </a:endParaRPr>
          </a:p>
          <a:p>
            <a:r>
              <a:rPr lang="en-US" altLang="zh-CN" sz="1050" b="1" dirty="0" err="1" smtClean="0">
                <a:solidFill>
                  <a:srgbClr val="393BAA"/>
                </a:solidFill>
                <a:latin typeface="Courier"/>
                <a:cs typeface="Courier"/>
              </a:rPr>
              <a:t>java.lang.OutOfMemoryError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: Java heap space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</a:t>
            </a:r>
            <a:r>
              <a:rPr lang="en-US" altLang="zh-CN" sz="1050" dirty="0" err="1">
                <a:solidFill>
                  <a:schemeClr val="tx1"/>
                </a:solidFill>
                <a:latin typeface="Courier"/>
                <a:cs typeface="Courier"/>
              </a:rPr>
              <a:t>java.util.Arrays.copyOf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(Arrays.java:2882)</a:t>
            </a:r>
          </a:p>
          <a:p>
            <a:r>
              <a:rPr lang="en-US" altLang="zh-CN" sz="1050" dirty="0" smtClean="0">
                <a:solidFill>
                  <a:schemeClr val="tx1"/>
                </a:solidFill>
                <a:latin typeface="Courier"/>
                <a:cs typeface="Courier"/>
              </a:rPr>
              <a:t>.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..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cloud9.ComputeCooccurrenceMatrixStripes$MyReducer.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reduce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(ComputeCooccurrenceMatrixStripes.java:136)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</a:t>
            </a:r>
            <a:r>
              <a:rPr lang="en-US" altLang="zh-CN" sz="1050" dirty="0" err="1">
                <a:solidFill>
                  <a:schemeClr val="tx1"/>
                </a:solidFill>
                <a:latin typeface="Courier"/>
                <a:cs typeface="Courier"/>
              </a:rPr>
              <a:t>org.apache.hadoop.mapred.Child.main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(Child.java:404</a:t>
            </a:r>
            <a:r>
              <a:rPr lang="en-US" altLang="zh-CN" sz="1050" dirty="0" smtClean="0">
                <a:solidFill>
                  <a:schemeClr val="tx1"/>
                </a:solidFill>
                <a:latin typeface="Courier"/>
                <a:cs typeface="Courier"/>
              </a:rPr>
              <a:t>)</a:t>
            </a:r>
          </a:p>
          <a:p>
            <a:endParaRPr lang="zh-CN" altLang="en-US" sz="1050" dirty="0">
              <a:solidFill>
                <a:srgbClr val="393BAA"/>
              </a:solidFill>
              <a:latin typeface="Courier"/>
              <a:cs typeface="Courier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68728" y="4948072"/>
            <a:ext cx="681934" cy="415040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696265" y="4948072"/>
            <a:ext cx="209652" cy="415040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152935" y="1653968"/>
            <a:ext cx="1793705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=&gt; OOM errors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xplosion 1 5"/>
          <p:cNvSpPr/>
          <p:nvPr/>
        </p:nvSpPr>
        <p:spPr>
          <a:xfrm>
            <a:off x="2452725" y="501789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8" name="Explosion 1 7"/>
          <p:cNvSpPr/>
          <p:nvPr/>
        </p:nvSpPr>
        <p:spPr>
          <a:xfrm>
            <a:off x="5083392" y="504700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262507" y="3255300"/>
            <a:ext cx="1780856" cy="338554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OOM stack trace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7182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6" grpId="0" animBg="1"/>
      <p:bldP spid="8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15" name="Explosion 1 14"/>
          <p:cNvSpPr/>
          <p:nvPr/>
        </p:nvSpPr>
        <p:spPr>
          <a:xfrm>
            <a:off x="2452725" y="501789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6" name="Explosion 1 15"/>
          <p:cNvSpPr/>
          <p:nvPr/>
        </p:nvSpPr>
        <p:spPr>
          <a:xfrm>
            <a:off x="5083392" y="504700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14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Re-execute the failed task cannot help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39045" y="5047008"/>
            <a:ext cx="1259630" cy="338554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occurs again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75409" y="1655314"/>
            <a:ext cx="1577316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"/>
                <a:cs typeface="Arial"/>
              </a:rPr>
              <a:t> Re-execute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9399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problem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6152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Some memory issues in </a:t>
            </a:r>
            <a:r>
              <a:rPr lang="en-US" dirty="0" err="1" smtClean="0">
                <a:solidFill>
                  <a:srgbClr val="393BAA"/>
                </a:solidFill>
              </a:rPr>
              <a:t>StackOverflow.com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393BAA"/>
                </a:solidFill>
              </a:rPr>
              <a:t>Hadoop/Spark mailing list</a:t>
            </a: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 smtClean="0">
                <a:latin typeface="Gill Sans"/>
                <a:cs typeface="Gill Sans"/>
              </a:rPr>
              <a:t>W</a:t>
            </a:r>
            <a:r>
              <a:rPr lang="en-US" sz="2000" i="1" dirty="0" smtClean="0">
                <a:latin typeface="Gill Sans"/>
                <a:cs typeface="Gill Sans"/>
              </a:rPr>
              <a:t>hy </a:t>
            </a:r>
            <a:r>
              <a:rPr lang="en-US" sz="2000" i="1" dirty="0">
                <a:latin typeface="Gill Sans"/>
                <a:cs typeface="Gill Sans"/>
              </a:rPr>
              <a:t>the mapper is </a:t>
            </a:r>
            <a:r>
              <a:rPr lang="en-US" sz="2000" i="1" dirty="0">
                <a:solidFill>
                  <a:srgbClr val="393BAA"/>
                </a:solidFill>
                <a:latin typeface="Gill Sans"/>
                <a:cs typeface="Gill Sans"/>
              </a:rPr>
              <a:t>consuming so much memory</a:t>
            </a:r>
            <a:r>
              <a:rPr lang="en-US" sz="2000" i="1" dirty="0">
                <a:latin typeface="Gill Sans"/>
                <a:cs typeface="Gill Sans"/>
              </a:rPr>
              <a:t>?</a:t>
            </a:r>
            <a:r>
              <a:rPr lang="en-US" sz="2000" i="1" baseline="30000" dirty="0">
                <a:latin typeface="Gill Sans"/>
                <a:cs typeface="Gill Sans"/>
              </a:rPr>
              <a:t> </a:t>
            </a:r>
            <a:endParaRPr lang="en-US" sz="2000" i="1" baseline="30000" dirty="0" smtClean="0">
              <a:latin typeface="Gill Sans"/>
              <a:cs typeface="Gill Sans"/>
            </a:endParaRP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>
                <a:latin typeface="Gill Sans"/>
                <a:cs typeface="Gill Sans"/>
              </a:rPr>
              <a:t>I got very surprised to see the job failing in the map phase with “Out of memory error”. </a:t>
            </a:r>
            <a:r>
              <a:rPr lang="en-US" altLang="zh-CN" sz="2000" i="1" dirty="0" smtClean="0">
                <a:latin typeface="Gill Sans"/>
                <a:cs typeface="Gill Sans"/>
              </a:rPr>
              <a:t>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What can be the cause of such error</a:t>
            </a:r>
            <a:r>
              <a:rPr lang="en-US" altLang="zh-CN" sz="2000" i="1" dirty="0">
                <a:latin typeface="Gill Sans"/>
                <a:cs typeface="Gill Sans"/>
              </a:rPr>
              <a:t>?</a:t>
            </a:r>
            <a:r>
              <a:rPr lang="en-US" sz="2000" i="1" dirty="0">
                <a:latin typeface="Gill Sans"/>
                <a:cs typeface="Gill Sans"/>
              </a:rPr>
              <a:t> </a:t>
            </a:r>
            <a:endParaRPr lang="en-US" sz="2000" i="1" baseline="30000" dirty="0">
              <a:latin typeface="Gill Sans"/>
              <a:cs typeface="Gill Sans"/>
            </a:endParaRP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>
                <a:latin typeface="Gill Sans"/>
                <a:cs typeface="Gill Sans"/>
              </a:rPr>
              <a:t>My question is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how to deal with out of memory problem</a:t>
            </a:r>
            <a:r>
              <a:rPr lang="en-US" altLang="zh-CN" sz="2000" i="1" dirty="0">
                <a:latin typeface="Gill Sans"/>
                <a:cs typeface="Gill Sans"/>
              </a:rPr>
              <a:t>, I added some property configuration into xml file, but it </a:t>
            </a:r>
            <a:r>
              <a:rPr lang="en-US" altLang="zh-CN" sz="2000" i="1" dirty="0" smtClean="0">
                <a:latin typeface="Gill Sans"/>
                <a:cs typeface="Gill Sans"/>
              </a:rPr>
              <a:t>didn’t </a:t>
            </a:r>
            <a:r>
              <a:rPr lang="en-US" altLang="zh-CN" sz="2000" i="1" dirty="0">
                <a:latin typeface="Gill Sans"/>
                <a:cs typeface="Gill Sans"/>
              </a:rPr>
              <a:t>work.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Increasing number of reducers doesn’t work </a:t>
            </a:r>
            <a:r>
              <a:rPr lang="en-US" altLang="zh-CN" sz="2000" i="1" dirty="0">
                <a:latin typeface="Gill Sans"/>
                <a:cs typeface="Gill Sans"/>
              </a:rPr>
              <a:t>for me either. </a:t>
            </a:r>
            <a:endParaRPr lang="en-US" sz="2000" i="1" baseline="30000" dirty="0" smtClean="0">
              <a:latin typeface="Gill Sans"/>
              <a:cs typeface="Gill Sans"/>
            </a:endParaRPr>
          </a:p>
          <a:p>
            <a:pPr lvl="1"/>
            <a:endParaRPr lang="en-US" dirty="0"/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endParaRPr lang="en-US" sz="2000" i="1" baseline="30000" dirty="0"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09680" y="1624858"/>
            <a:ext cx="2620964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chemeClr val="bg1"/>
                </a:solidFill>
                <a:latin typeface="Arial"/>
                <a:cs typeface="Arial"/>
              </a:rPr>
              <a:t>StackOverflow.com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5191" y="2024968"/>
            <a:ext cx="3534175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/>
                <a:cs typeface="Arial"/>
              </a:rPr>
              <a:t>Hadoop/Spark mailing list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9073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Empirical study: OOM causes and fixes</a:t>
            </a:r>
          </a:p>
          <a:p>
            <a:r>
              <a:rPr lang="en-US" altLang="zh-CN" dirty="0" smtClean="0"/>
              <a:t>Memory usage modeling</a:t>
            </a:r>
          </a:p>
          <a:p>
            <a:r>
              <a:rPr lang="en-US" altLang="zh-CN" dirty="0" smtClean="0"/>
              <a:t>Memory profiler for diagnosing OOM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97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2502784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3200" dirty="0" smtClean="0">
                <a:latin typeface="Arial"/>
                <a:ea typeface="黑体"/>
                <a:cs typeface="Arial"/>
              </a:rPr>
              <a:t>Empirical study on OOM errors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05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RQ </a:t>
            </a:r>
            <a:r>
              <a:rPr lang="en-US" dirty="0" smtClean="0"/>
              <a:t>1 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are the OOM root causes? </a:t>
            </a:r>
            <a:endParaRPr lang="en-US" sz="2000" dirty="0"/>
          </a:p>
          <a:p>
            <a:r>
              <a:rPr lang="en-US" dirty="0"/>
              <a:t>RQ </a:t>
            </a:r>
            <a:r>
              <a:rPr lang="en-US" dirty="0" smtClean="0"/>
              <a:t>2</a:t>
            </a:r>
          </a:p>
          <a:p>
            <a:pPr lvl="1"/>
            <a:r>
              <a:rPr lang="en-US" dirty="0" smtClean="0"/>
              <a:t>Are there any common fix </a:t>
            </a:r>
            <a:r>
              <a:rPr lang="en-US" dirty="0"/>
              <a:t>patterns? </a:t>
            </a:r>
            <a:endParaRPr lang="en-US" sz="2000" dirty="0"/>
          </a:p>
          <a:p>
            <a:r>
              <a:rPr lang="en-US" dirty="0" smtClean="0"/>
              <a:t>RQ 3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Are there any new fault</a:t>
            </a:r>
            <a:r>
              <a:rPr lang="en-US" dirty="0"/>
              <a:t>-tolerant </a:t>
            </a:r>
            <a:r>
              <a:rPr lang="en-US" dirty="0" smtClean="0"/>
              <a:t>mechanisms?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59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</a:t>
            </a:r>
            <a:r>
              <a:rPr lang="en-US" altLang="zh-CN" dirty="0" smtClean="0"/>
              <a:t>Subject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 source</a:t>
            </a:r>
          </a:p>
          <a:p>
            <a:pPr lvl="1"/>
            <a:r>
              <a:rPr lang="en-US" altLang="zh-CN" sz="1800" dirty="0" smtClean="0"/>
              <a:t>                                                  (</a:t>
            </a:r>
            <a:r>
              <a:rPr lang="en-US" sz="1800" dirty="0" smtClean="0"/>
              <a:t>open-source and widely used</a:t>
            </a:r>
            <a:r>
              <a:rPr lang="en-US" altLang="zh-CN" sz="1800" dirty="0" smtClean="0"/>
              <a:t>)</a:t>
            </a:r>
            <a:endParaRPr lang="en-US" sz="1800" dirty="0" smtClean="0"/>
          </a:p>
          <a:p>
            <a:endParaRPr lang="en-US" dirty="0" smtClean="0"/>
          </a:p>
          <a:p>
            <a:r>
              <a:rPr lang="en-US" dirty="0" smtClean="0"/>
              <a:t>Bug </a:t>
            </a:r>
            <a:r>
              <a:rPr lang="en-US" dirty="0"/>
              <a:t>source</a:t>
            </a:r>
          </a:p>
          <a:p>
            <a:pPr lvl="1"/>
            <a:r>
              <a:rPr lang="en-US" altLang="zh-CN" dirty="0" smtClean="0"/>
              <a:t>Open forums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/>
              <a:t>special bug repository for OOM </a:t>
            </a:r>
            <a:r>
              <a:rPr lang="en-US" dirty="0" smtClean="0"/>
              <a:t>error</a:t>
            </a:r>
            <a:r>
              <a:rPr lang="en-US" altLang="zh-CN" dirty="0" smtClean="0"/>
              <a:t>s</a:t>
            </a:r>
            <a:endParaRPr lang="en-US" altLang="zh-CN" sz="2400" dirty="0" smtClean="0"/>
          </a:p>
          <a:p>
            <a:pPr lvl="1"/>
            <a:r>
              <a:rPr lang="en-US" altLang="zh-CN" dirty="0" smtClean="0"/>
              <a:t>Open forums contain professional </a:t>
            </a:r>
            <a:r>
              <a:rPr lang="en-US" altLang="zh-CN" dirty="0"/>
              <a:t>discussion</a:t>
            </a:r>
          </a:p>
          <a:p>
            <a:pPr lvl="2"/>
            <a:r>
              <a:rPr lang="en-US" altLang="zh-CN" dirty="0" smtClean="0"/>
              <a:t>Hadoop/Spark c</a:t>
            </a:r>
            <a:r>
              <a:rPr lang="en-US" dirty="0" smtClean="0"/>
              <a:t>ommitters, experienced developers, and users</a:t>
            </a:r>
          </a:p>
          <a:p>
            <a:pPr lvl="1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03" y="3639657"/>
            <a:ext cx="1808343" cy="493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14" y="3708193"/>
            <a:ext cx="2330309" cy="3112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778" y="3747281"/>
            <a:ext cx="2678291" cy="2721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104" y="1997291"/>
            <a:ext cx="1895241" cy="448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538" y="1825756"/>
            <a:ext cx="1222047" cy="62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3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393BAA"/>
                </a:solidFill>
              </a:rPr>
              <a:t>Data-intensive applications are common</a:t>
            </a:r>
          </a:p>
          <a:p>
            <a:pPr lvl="1"/>
            <a:r>
              <a:rPr lang="en-US" altLang="zh-CN" dirty="0" smtClean="0"/>
              <a:t>Web indexing</a:t>
            </a:r>
          </a:p>
          <a:p>
            <a:pPr lvl="1"/>
            <a:r>
              <a:rPr lang="en-US" altLang="zh-CN" dirty="0"/>
              <a:t>Text </a:t>
            </a:r>
            <a:r>
              <a:rPr lang="en-US" altLang="zh-CN" dirty="0" smtClean="0"/>
              <a:t>processing</a:t>
            </a:r>
          </a:p>
          <a:p>
            <a:pPr lvl="1"/>
            <a:r>
              <a:rPr lang="en-US" altLang="zh-CN" dirty="0" smtClean="0"/>
              <a:t>Table analysis</a:t>
            </a:r>
          </a:p>
          <a:p>
            <a:pPr lvl="1"/>
            <a:r>
              <a:rPr lang="en-US" altLang="zh-CN" dirty="0" smtClean="0"/>
              <a:t>Graph </a:t>
            </a:r>
            <a:r>
              <a:rPr lang="en-US" altLang="zh-CN" dirty="0"/>
              <a:t>analysis</a:t>
            </a:r>
          </a:p>
          <a:p>
            <a:pPr lvl="1"/>
            <a:r>
              <a:rPr lang="en-US" altLang="zh-CN" dirty="0" smtClean="0"/>
              <a:t>Machine learning</a:t>
            </a:r>
          </a:p>
          <a:p>
            <a:pPr marL="342900" lvl="1" indent="-342900"/>
            <a:r>
              <a:rPr lang="en-US" altLang="zh-CN" sz="2400" dirty="0" smtClean="0">
                <a:solidFill>
                  <a:srgbClr val="393BAA"/>
                </a:solidFill>
              </a:rPr>
              <a:t>Apps run atop </a:t>
            </a:r>
            <a:r>
              <a:rPr lang="en-US" altLang="zh-CN" sz="2400" dirty="0">
                <a:solidFill>
                  <a:srgbClr val="393BAA"/>
                </a:solidFill>
              </a:rPr>
              <a:t>distributed data-parallel frameworks</a:t>
            </a:r>
          </a:p>
          <a:p>
            <a:pPr lvl="1"/>
            <a:r>
              <a:rPr lang="en-US" altLang="zh-CN" dirty="0"/>
              <a:t>MapReduce </a:t>
            </a:r>
            <a:r>
              <a:rPr lang="en-US" altLang="zh-CN" sz="1800" dirty="0"/>
              <a:t>(e.g., Apache Hadoop)</a:t>
            </a:r>
          </a:p>
          <a:p>
            <a:pPr lvl="1"/>
            <a:r>
              <a:rPr lang="en-US" altLang="zh-CN" dirty="0"/>
              <a:t>MapReduce-like </a:t>
            </a:r>
            <a:r>
              <a:rPr lang="en-US" altLang="zh-CN" sz="1800" dirty="0"/>
              <a:t>(e.g., Apache Spark, Microsoft Dryad)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963391" y="32189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52" y="5575885"/>
            <a:ext cx="2325115" cy="550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95" y="5255118"/>
            <a:ext cx="1716657" cy="8710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257" y="5396719"/>
            <a:ext cx="19558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7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</a:t>
            </a:r>
            <a:r>
              <a:rPr lang="en-US" dirty="0"/>
              <a:t>Subject </a:t>
            </a:r>
            <a:r>
              <a:rPr lang="en-US" dirty="0" smtClean="0"/>
              <a:t>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0324" y="1839385"/>
            <a:ext cx="2233314" cy="107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Google keywords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in open forums</a:t>
            </a:r>
          </a:p>
        </p:txBody>
      </p:sp>
      <p:cxnSp>
        <p:nvCxnSpPr>
          <p:cNvPr id="7" name="Straight Arrow Connector 6"/>
          <p:cNvCxnSpPr>
            <a:stCxn id="5" idx="2"/>
            <a:endCxn id="10" idx="0"/>
          </p:cNvCxnSpPr>
          <p:nvPr/>
        </p:nvCxnSpPr>
        <p:spPr>
          <a:xfrm>
            <a:off x="1466981" y="2912359"/>
            <a:ext cx="0" cy="7116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0324" y="3624024"/>
            <a:ext cx="2233314" cy="67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1,151 memory issues 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22" name="Straight Arrow Connector 21"/>
          <p:cNvCxnSpPr>
            <a:stCxn id="5" idx="3"/>
            <a:endCxn id="25" idx="1"/>
          </p:cNvCxnSpPr>
          <p:nvPr/>
        </p:nvCxnSpPr>
        <p:spPr>
          <a:xfrm>
            <a:off x="2583638" y="2375872"/>
            <a:ext cx="84843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432076" y="1839385"/>
            <a:ext cx="2233314" cy="10729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latin typeface="Arial"/>
                <a:cs typeface="Arial"/>
              </a:rPr>
              <a:t>Select memory issues </a:t>
            </a:r>
          </a:p>
          <a:p>
            <a:pPr algn="ctr"/>
            <a:r>
              <a:rPr lang="en-US" altLang="zh-CN" sz="1600" dirty="0" smtClean="0">
                <a:latin typeface="Arial"/>
                <a:cs typeface="Arial"/>
              </a:rPr>
              <a:t>that are </a:t>
            </a:r>
            <a:r>
              <a:rPr lang="en-US" sz="1600" dirty="0" smtClean="0">
                <a:latin typeface="Arial"/>
                <a:cs typeface="Arial"/>
              </a:rPr>
              <a:t>OOM errors</a:t>
            </a:r>
          </a:p>
        </p:txBody>
      </p:sp>
      <p:cxnSp>
        <p:nvCxnSpPr>
          <p:cNvPr id="27" name="Straight Arrow Connector 26"/>
          <p:cNvCxnSpPr>
            <a:endCxn id="28" idx="0"/>
          </p:cNvCxnSpPr>
          <p:nvPr/>
        </p:nvCxnSpPr>
        <p:spPr>
          <a:xfrm>
            <a:off x="4548733" y="2912359"/>
            <a:ext cx="0" cy="7116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32076" y="3624024"/>
            <a:ext cx="2233314" cy="6788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276 OOM errors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53200" y="1839385"/>
            <a:ext cx="2233314" cy="10729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Select OOM errors </a:t>
            </a:r>
            <a:r>
              <a:rPr lang="en-US" sz="1600" dirty="0" smtClean="0">
                <a:latin typeface="Arial"/>
                <a:cs typeface="Arial"/>
              </a:rPr>
              <a:t>with identified causes</a:t>
            </a:r>
          </a:p>
        </p:txBody>
      </p:sp>
      <p:cxnSp>
        <p:nvCxnSpPr>
          <p:cNvPr id="30" name="Straight Arrow Connector 29"/>
          <p:cNvCxnSpPr>
            <a:endCxn id="31" idx="0"/>
          </p:cNvCxnSpPr>
          <p:nvPr/>
        </p:nvCxnSpPr>
        <p:spPr>
          <a:xfrm>
            <a:off x="7669857" y="2912359"/>
            <a:ext cx="0" cy="711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31" name="Rectangle 30"/>
          <p:cNvSpPr/>
          <p:nvPr/>
        </p:nvSpPr>
        <p:spPr>
          <a:xfrm>
            <a:off x="6553200" y="3624024"/>
            <a:ext cx="2233314" cy="6788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123 OOM errors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>
            <a:stCxn id="25" idx="3"/>
            <a:endCxn id="29" idx="1"/>
          </p:cNvCxnSpPr>
          <p:nvPr/>
        </p:nvCxnSpPr>
        <p:spPr>
          <a:xfrm>
            <a:off x="5665390" y="2375872"/>
            <a:ext cx="8878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43" name="Straight Arrow Connector 42"/>
          <p:cNvCxnSpPr>
            <a:stCxn id="10" idx="3"/>
            <a:endCxn id="28" idx="1"/>
          </p:cNvCxnSpPr>
          <p:nvPr/>
        </p:nvCxnSpPr>
        <p:spPr>
          <a:xfrm>
            <a:off x="2583638" y="3963434"/>
            <a:ext cx="84843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31" idx="1"/>
          </p:cNvCxnSpPr>
          <p:nvPr/>
        </p:nvCxnSpPr>
        <p:spPr>
          <a:xfrm>
            <a:off x="5665390" y="3963434"/>
            <a:ext cx="8878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26" name="TextBox 25"/>
          <p:cNvSpPr txBox="1"/>
          <p:nvPr/>
        </p:nvSpPr>
        <p:spPr>
          <a:xfrm>
            <a:off x="202367" y="4447515"/>
            <a:ext cx="28677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Keyword</a:t>
            </a:r>
            <a:r>
              <a:rPr lang="en-US" altLang="zh-CN" sz="1600" b="1" dirty="0" smtClean="0">
                <a:latin typeface="Arial"/>
                <a:cs typeface="Arial"/>
              </a:rPr>
              <a:t>s</a:t>
            </a:r>
            <a:r>
              <a:rPr lang="en-US" sz="1600" b="1" dirty="0" smtClean="0">
                <a:latin typeface="Arial"/>
                <a:cs typeface="Arial"/>
              </a:rPr>
              <a:t>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“Hadoop out of memory”, “Spark OOM”</a:t>
            </a: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70091" y="4447515"/>
            <a:ext cx="29125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Selection criteria: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The </a:t>
            </a:r>
            <a:r>
              <a:rPr lang="en-US" sz="1600" b="1" dirty="0">
                <a:latin typeface="Arial"/>
                <a:cs typeface="Arial"/>
              </a:rPr>
              <a:t>error occurs in the </a:t>
            </a:r>
            <a:r>
              <a:rPr lang="en-US" sz="1600" b="1" dirty="0" smtClean="0">
                <a:latin typeface="Arial"/>
                <a:cs typeface="Arial"/>
              </a:rPr>
              <a:t>applications not the framework’s service components</a:t>
            </a:r>
            <a:endParaRPr lang="en-US" sz="1600" b="1" dirty="0">
              <a:latin typeface="Arial"/>
              <a:cs typeface="Arial"/>
            </a:endParaRP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79441" y="4447515"/>
            <a:ext cx="32645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Selection </a:t>
            </a:r>
            <a:r>
              <a:rPr lang="en-US" sz="1600" b="1" dirty="0">
                <a:latin typeface="Arial"/>
                <a:cs typeface="Arial"/>
              </a:rPr>
              <a:t>c</a:t>
            </a:r>
            <a:r>
              <a:rPr lang="en-US" sz="1600" b="1" dirty="0" smtClean="0">
                <a:latin typeface="Arial"/>
                <a:cs typeface="Arial"/>
              </a:rPr>
              <a:t>riteria: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1. Experts identified the causes</a:t>
            </a:r>
          </a:p>
          <a:p>
            <a:r>
              <a:rPr lang="en-US" sz="1600" b="1" dirty="0" smtClean="0">
                <a:latin typeface="Arial"/>
                <a:cs typeface="Arial"/>
              </a:rPr>
              <a:t>2. Users identified the causes</a:t>
            </a:r>
          </a:p>
          <a:p>
            <a:r>
              <a:rPr lang="en-US" sz="1600" b="1" dirty="0" smtClean="0">
                <a:latin typeface="Arial"/>
                <a:cs typeface="Arial"/>
              </a:rPr>
              <a:t>3. We identified the causes</a:t>
            </a: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3294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1" grpId="0" animBg="1"/>
      <p:bldP spid="26" grpId="0"/>
      <p:bldP spid="33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dirty="0" smtClean="0"/>
              <a:t>Causes are identified by experts (66), users (45), us (12)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226059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373149" y="3502279"/>
            <a:ext cx="1583550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138886" y="2391823"/>
            <a:ext cx="1054187" cy="1098842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86108" y="6213326"/>
            <a:ext cx="8294066" cy="307777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OOM cases in our technical report. https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://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github.com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JerryLead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MyPaper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/blob/master/OOM-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Study.pdf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4638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Contain </a:t>
            </a:r>
            <a:r>
              <a:rPr lang="en-US" altLang="zh-CN" dirty="0"/>
              <a:t>diverse </a:t>
            </a:r>
            <a:r>
              <a:rPr lang="en-US" altLang="zh-CN" dirty="0" smtClean="0"/>
              <a:t>applications</a:t>
            </a:r>
          </a:p>
          <a:p>
            <a:pPr lvl="2"/>
            <a:r>
              <a:rPr lang="en-US" altLang="zh-CN" b="1" dirty="0" smtClean="0">
                <a:solidFill>
                  <a:srgbClr val="393BAA"/>
                </a:solidFill>
              </a:rPr>
              <a:t>raw code</a:t>
            </a:r>
            <a:r>
              <a:rPr lang="en-US" altLang="zh-CN" dirty="0" smtClean="0"/>
              <a:t>, high-level languages/libraries</a:t>
            </a:r>
            <a:endParaRPr lang="en-US" b="1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53871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13892" y="3502279"/>
            <a:ext cx="838419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256332" y="2774022"/>
            <a:ext cx="776770" cy="72825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03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Contain diverse applications</a:t>
            </a:r>
          </a:p>
          <a:p>
            <a:pPr lvl="2"/>
            <a:r>
              <a:rPr lang="en-US" altLang="zh-CN" dirty="0" smtClean="0"/>
              <a:t>raw code, </a:t>
            </a:r>
            <a:r>
              <a:rPr lang="en-US" altLang="zh-CN" b="1" dirty="0" smtClean="0">
                <a:solidFill>
                  <a:srgbClr val="393BAA"/>
                </a:solidFill>
              </a:rPr>
              <a:t>high-level languages/libraries</a:t>
            </a:r>
            <a:endParaRPr lang="en-US" b="1" dirty="0" smtClean="0">
              <a:solidFill>
                <a:srgbClr val="393BAA"/>
              </a:solidFill>
            </a:endParaRP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53871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 flipH="1">
            <a:off x="3415322" y="3502279"/>
            <a:ext cx="3957827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6" idx="0"/>
          </p:cNvCxnSpPr>
          <p:nvPr/>
        </p:nvCxnSpPr>
        <p:spPr>
          <a:xfrm>
            <a:off x="4833235" y="2774022"/>
            <a:ext cx="561000" cy="72825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03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42 cases have fix methods</a:t>
            </a:r>
            <a:endParaRPr lang="en-US" b="1" dirty="0" smtClean="0">
              <a:solidFill>
                <a:srgbClr val="393BAA"/>
              </a:solidFill>
            </a:endParaRP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721369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57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RQ1: OOM cause patterns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895446"/>
              </p:ext>
            </p:extLst>
          </p:nvPr>
        </p:nvGraphicFramePr>
        <p:xfrm>
          <a:off x="357561" y="1527710"/>
          <a:ext cx="8378560" cy="4604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1605"/>
                <a:gridCol w="3735895"/>
                <a:gridCol w="868980"/>
                <a:gridCol w="790829"/>
                <a:gridCol w="954017"/>
                <a:gridCol w="697234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Hadoop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Spark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Ratio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402734">
                <a:tc rowSpan="2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Large </a:t>
                      </a:r>
                      <a:r>
                        <a:rPr lang="en-US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lang="en-US" altLang="zh-CN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stored in the framework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buffered by the framework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8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cached by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users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for reuse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49697">
                <a:tc rowSpan="3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Abnormal dataflow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362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18%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934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key/value record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3976">
                <a:tc rowSpan="5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Memory-consuming user code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loaded in user code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080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intermediate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5%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841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30[13]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10[1]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40[14]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2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generated in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results collected by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72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68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123+17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113%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 flipH="1">
            <a:off x="8043392" y="1527711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357560" y="2022800"/>
            <a:ext cx="8378560" cy="812867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H="1">
            <a:off x="357560" y="2835667"/>
            <a:ext cx="8378560" cy="108495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357561" y="3920618"/>
            <a:ext cx="8378560" cy="184934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57560" y="5762091"/>
            <a:ext cx="8378560" cy="36994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1693608" y="1527709"/>
            <a:ext cx="3731451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5412549" y="1527710"/>
            <a:ext cx="887918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6312797" y="1527710"/>
            <a:ext cx="789100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H="1">
            <a:off x="7089566" y="1527710"/>
            <a:ext cx="937055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H="1">
            <a:off x="8043392" y="1527710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25059" y="4618358"/>
            <a:ext cx="900248" cy="38836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12549" y="3196318"/>
            <a:ext cx="900248" cy="30439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3" idx="0"/>
            <a:endCxn id="27" idx="2"/>
          </p:cNvCxnSpPr>
          <p:nvPr/>
        </p:nvCxnSpPr>
        <p:spPr>
          <a:xfrm flipH="1" flipV="1">
            <a:off x="5862673" y="3500710"/>
            <a:ext cx="12510" cy="111764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flipH="1">
            <a:off x="357560" y="1527709"/>
            <a:ext cx="133604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00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3" grpId="0" animBg="1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RQ1: OOM cause patterns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844763"/>
              </p:ext>
            </p:extLst>
          </p:nvPr>
        </p:nvGraphicFramePr>
        <p:xfrm>
          <a:off x="357561" y="1527710"/>
          <a:ext cx="8378560" cy="4604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1605"/>
                <a:gridCol w="3735895"/>
                <a:gridCol w="868980"/>
                <a:gridCol w="790829"/>
                <a:gridCol w="954017"/>
                <a:gridCol w="697234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Hadoop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Spark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Ratio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402734">
                <a:tc rowSpan="2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Large </a:t>
                      </a:r>
                      <a:r>
                        <a:rPr lang="en-US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lang="en-US" altLang="zh-CN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stored in the framework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buffered by the framework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8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cached by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users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for reuse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49697">
                <a:tc rowSpan="3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Abnormal dataflow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362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18%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934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key/value record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3976">
                <a:tc rowSpan="5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Memory-consuming user code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loaded in user code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080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intermediate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5%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841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30[13]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10[1]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40[14]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2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generated in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results collected by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72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68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123+17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113%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 flipH="1">
            <a:off x="8043392" y="1527711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357560" y="2022800"/>
            <a:ext cx="8378560" cy="812867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H="1">
            <a:off x="357560" y="2835667"/>
            <a:ext cx="8378560" cy="108495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357561" y="3920618"/>
            <a:ext cx="8378560" cy="184934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57560" y="5762091"/>
            <a:ext cx="8378560" cy="36994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1693608" y="1527709"/>
            <a:ext cx="3731451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5412549" y="1527710"/>
            <a:ext cx="887918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6312797" y="1527710"/>
            <a:ext cx="789100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H="1">
            <a:off x="7089566" y="1527710"/>
            <a:ext cx="937055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H="1">
            <a:off x="8043392" y="1527710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25059" y="4250991"/>
            <a:ext cx="900248" cy="38836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00219" y="3500710"/>
            <a:ext cx="900248" cy="41990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3" idx="0"/>
            <a:endCxn id="27" idx="2"/>
          </p:cNvCxnSpPr>
          <p:nvPr/>
        </p:nvCxnSpPr>
        <p:spPr>
          <a:xfrm flipH="1" flipV="1">
            <a:off x="5850343" y="3920618"/>
            <a:ext cx="24840" cy="330373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flipH="1">
            <a:off x="354828" y="1527709"/>
            <a:ext cx="1338779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02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patterns</a:t>
            </a:r>
            <a:endParaRPr lang="en-US" sz="2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Category: </a:t>
            </a:r>
            <a:r>
              <a:rPr lang="en-US" altLang="zh-CN" dirty="0">
                <a:solidFill>
                  <a:srgbClr val="393BAA"/>
                </a:solidFill>
              </a:rPr>
              <a:t>Large data stored in the framework (12%</a:t>
            </a:r>
            <a:r>
              <a:rPr lang="en-US" altLang="zh-CN" dirty="0" smtClean="0">
                <a:solidFill>
                  <a:srgbClr val="393BAA"/>
                </a:solidFill>
              </a:rPr>
              <a:t>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Large data buffered by the framework (8 errors, 6%)</a:t>
            </a:r>
            <a:endParaRPr lang="en-US" altLang="zh-CN" dirty="0" smtClean="0"/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Large </a:t>
            </a:r>
            <a:r>
              <a:rPr lang="en-US" altLang="zh-CN" i="1" dirty="0" smtClean="0">
                <a:latin typeface="Arial"/>
                <a:cs typeface="Arial"/>
              </a:rPr>
              <a:t>map buffer (500MB)</a:t>
            </a:r>
            <a:r>
              <a:rPr lang="en-US" altLang="zh-CN" dirty="0" smtClean="0">
                <a:latin typeface="Arial"/>
                <a:cs typeface="Arial"/>
              </a:rPr>
              <a:t>, large </a:t>
            </a:r>
            <a:r>
              <a:rPr lang="en-US" altLang="zh-CN" i="1" dirty="0" smtClean="0">
                <a:latin typeface="Arial"/>
                <a:cs typeface="Arial"/>
              </a:rPr>
              <a:t>shuffle buffer (70%)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62944" y="2049436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1: Large data buffered by the framework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(8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errors, 6%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35" y="2911881"/>
            <a:ext cx="7200534" cy="356775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101100" y="4651733"/>
            <a:ext cx="236394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474616" y="4716957"/>
            <a:ext cx="138229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map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49403" y="4534388"/>
            <a:ext cx="335848" cy="968473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308536" y="4716957"/>
            <a:ext cx="154738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shuffle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248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patterns</a:t>
            </a:r>
            <a:endParaRPr lang="en-US" sz="2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Category: Large data stored in the framework </a:t>
            </a:r>
            <a:r>
              <a:rPr lang="en-US" altLang="zh-CN" dirty="0" smtClean="0">
                <a:solidFill>
                  <a:srgbClr val="393BAA"/>
                </a:solidFill>
              </a:rPr>
              <a:t>(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12%</a:t>
            </a:r>
            <a:r>
              <a:rPr lang="en-US" altLang="zh-CN" dirty="0">
                <a:solidFill>
                  <a:srgbClr val="393BAA"/>
                </a:solidFill>
              </a:rPr>
              <a:t>)</a:t>
            </a:r>
            <a:endParaRPr lang="en-US" altLang="zh-CN" dirty="0" smtClean="0">
              <a:solidFill>
                <a:srgbClr val="393BAA"/>
              </a:solidFill>
              <a:latin typeface="Arial"/>
              <a:cs typeface="Arial"/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Large data buffered by the framework (8 errors, 6%)</a:t>
            </a:r>
            <a:endParaRPr lang="en-US" altLang="zh-CN" dirty="0" smtClean="0"/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Large </a:t>
            </a:r>
            <a:r>
              <a:rPr lang="en-US" altLang="zh-CN" i="1" dirty="0" smtClean="0">
                <a:latin typeface="Arial"/>
                <a:cs typeface="Arial"/>
              </a:rPr>
              <a:t>map buffer (500MB)</a:t>
            </a:r>
            <a:r>
              <a:rPr lang="en-US" altLang="zh-CN" dirty="0" smtClean="0">
                <a:latin typeface="Arial"/>
                <a:cs typeface="Arial"/>
              </a:rPr>
              <a:t>, large </a:t>
            </a:r>
            <a:r>
              <a:rPr lang="en-US" altLang="zh-CN" i="1" dirty="0" smtClean="0">
                <a:latin typeface="Arial"/>
                <a:cs typeface="Arial"/>
              </a:rPr>
              <a:t>shuffle buffer (70%)</a:t>
            </a:r>
          </a:p>
          <a:p>
            <a:pPr lvl="2"/>
            <a:r>
              <a:rPr lang="en-US" altLang="zh-CN" dirty="0" smtClean="0"/>
              <a:t>In detail, JVM heap has memory boundary</a:t>
            </a:r>
            <a:endParaRPr lang="en-US" altLang="zh-CN" dirty="0" smtClean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62944" y="2049436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1: Large data buffered by the framework (8 errors, 6%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687" y="3468180"/>
            <a:ext cx="2845181" cy="3026788"/>
          </a:xfrm>
          <a:prstGeom prst="rect">
            <a:avLst/>
          </a:prstGeom>
        </p:spPr>
      </p:pic>
      <p:sp>
        <p:nvSpPr>
          <p:cNvPr id="9" name="Explosion 1 8"/>
          <p:cNvSpPr/>
          <p:nvPr/>
        </p:nvSpPr>
        <p:spPr>
          <a:xfrm>
            <a:off x="3850423" y="513331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22100" y="3468180"/>
            <a:ext cx="2005983" cy="1138773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Map buffer or Shuffled partition</a:t>
            </a:r>
          </a:p>
          <a:p>
            <a:pPr algn="ctr"/>
            <a:endParaRPr lang="en-US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500MB Byte[]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303751" y="4606953"/>
            <a:ext cx="1493377" cy="526358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50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962 0.10121 " pathEditMode="relative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0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943" y="3252014"/>
            <a:ext cx="7219878" cy="3104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patterns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109"/>
            <a:ext cx="8229600" cy="4525963"/>
          </a:xfrm>
        </p:spPr>
        <p:txBody>
          <a:bodyPr/>
          <a:lstStyle/>
          <a:p>
            <a:r>
              <a:rPr lang="en-US" altLang="zh-CN" dirty="0">
                <a:solidFill>
                  <a:srgbClr val="393BAA"/>
                </a:solidFill>
              </a:rPr>
              <a:t>Category: Large 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data stored in the framework</a:t>
            </a:r>
            <a:r>
              <a:rPr lang="zh-CN" altLang="zh-CN" dirty="0" smtClean="0">
                <a:solidFill>
                  <a:srgbClr val="393BAA"/>
                </a:solidFill>
                <a:latin typeface="Arial"/>
                <a:cs typeface="Arial"/>
              </a:rPr>
              <a:t>（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12%</a:t>
            </a:r>
            <a:r>
              <a:rPr lang="zh-CN" altLang="en-US" dirty="0" smtClean="0">
                <a:solidFill>
                  <a:srgbClr val="393BAA"/>
                </a:solidFill>
                <a:latin typeface="Arial"/>
                <a:cs typeface="Arial"/>
              </a:rPr>
              <a:t>）</a:t>
            </a:r>
            <a:endParaRPr lang="en-US" altLang="zh-CN" dirty="0" smtClean="0">
              <a:solidFill>
                <a:srgbClr val="393BAA"/>
              </a:solidFill>
              <a:latin typeface="Arial"/>
              <a:cs typeface="Arial"/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Large data cached in the framework (7 errors, 6%)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Users explicitly cache large data for reuse (e.g., for next job, RDD)</a:t>
            </a: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62944" y="2042224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rgbClr val="FFFFFF"/>
                </a:solidFill>
                <a:latin typeface="Arial"/>
                <a:cs typeface="Arial"/>
              </a:rPr>
              <a:t>2: Large data cached in the framework (7 errors, 6%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29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3462900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860695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39086" y="290964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Explosion 1 59"/>
          <p:cNvSpPr/>
          <p:nvPr/>
        </p:nvSpPr>
        <p:spPr>
          <a:xfrm>
            <a:off x="5949108" y="488673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81442" y="5821741"/>
            <a:ext cx="231499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Cached data for reuse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913831" y="4695305"/>
            <a:ext cx="0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642283" y="50442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4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292956" y="5090149"/>
            <a:ext cx="4948106" cy="1384995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smtClean="0">
                <a:latin typeface="Courier"/>
                <a:cs typeface="Courier"/>
              </a:rPr>
              <a:t>1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LOAD</a:t>
            </a:r>
            <a:r>
              <a:rPr lang="en-US" sz="1050" dirty="0">
                <a:latin typeface="Courier"/>
                <a:cs typeface="Courier"/>
              </a:rPr>
              <a:t> “</a:t>
            </a:r>
            <a:r>
              <a:rPr lang="en-US" sz="1050" i="1" dirty="0" err="1">
                <a:latin typeface="Courier"/>
                <a:cs typeface="Courier"/>
              </a:rPr>
              <a:t>tableA</a:t>
            </a:r>
            <a:r>
              <a:rPr lang="en-US" sz="1050" i="1" dirty="0">
                <a:latin typeface="Courier"/>
                <a:cs typeface="Courier"/>
              </a:rPr>
              <a:t>”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as</a:t>
            </a:r>
            <a:r>
              <a:rPr lang="en-US" sz="1050" dirty="0">
                <a:latin typeface="Courier"/>
                <a:cs typeface="Courier"/>
              </a:rPr>
              <a:t> (</a:t>
            </a:r>
            <a:r>
              <a:rPr lang="en-US" sz="1050" i="1" dirty="0" err="1">
                <a:latin typeface="Courier"/>
                <a:cs typeface="Courier"/>
              </a:rPr>
              <a:t>pagerank</a:t>
            </a:r>
            <a:r>
              <a:rPr lang="en-US" sz="1050" dirty="0" err="1">
                <a:latin typeface="Courier"/>
                <a:cs typeface="Courier"/>
              </a:rPr>
              <a:t>,</a:t>
            </a:r>
            <a:r>
              <a:rPr lang="en-US" sz="1050" i="1" dirty="0" err="1">
                <a:latin typeface="Courier"/>
                <a:cs typeface="Courier"/>
              </a:rPr>
              <a:t>pageurl</a:t>
            </a:r>
            <a:r>
              <a:rPr lang="en-US" sz="1050" dirty="0" err="1">
                <a:latin typeface="Courier"/>
                <a:cs typeface="Courier"/>
              </a:rPr>
              <a:t>,</a:t>
            </a:r>
            <a:r>
              <a:rPr lang="en-US" sz="1050" i="1" dirty="0" err="1">
                <a:latin typeface="Courier"/>
                <a:cs typeface="Courier"/>
              </a:rPr>
              <a:t>aveduration</a:t>
            </a:r>
            <a:r>
              <a:rPr lang="en-US" sz="1050" dirty="0">
                <a:latin typeface="Courier"/>
                <a:cs typeface="Courier"/>
              </a:rPr>
              <a:t>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2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rankTable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GROUP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BY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pagerank</a:t>
            </a:r>
            <a:r>
              <a:rPr lang="en-US" sz="1050" dirty="0">
                <a:latin typeface="Courier"/>
                <a:cs typeface="Courier"/>
              </a:rPr>
              <a:t>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3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FOREACH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rankTable</a:t>
            </a:r>
            <a:r>
              <a:rPr lang="en-US" sz="1050" dirty="0">
                <a:latin typeface="Courier"/>
                <a:cs typeface="Courier"/>
              </a:rPr>
              <a:t> {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4</a:t>
            </a:r>
            <a:r>
              <a:rPr lang="en-US" sz="1050" i="1" dirty="0" smtClean="0">
                <a:latin typeface="Courier"/>
                <a:cs typeface="Courier"/>
              </a:rPr>
              <a:t>     </a:t>
            </a:r>
            <a:r>
              <a:rPr lang="en-US" sz="1050" i="1" dirty="0" err="1">
                <a:latin typeface="Courier"/>
                <a:cs typeface="Courier"/>
              </a:rPr>
              <a:t>urls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DISTINCT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dirty="0" err="1">
                <a:latin typeface="Courier"/>
                <a:cs typeface="Courier"/>
              </a:rPr>
              <a:t>.pageurl</a:t>
            </a:r>
            <a:r>
              <a:rPr lang="en-US" sz="1050" dirty="0">
                <a:latin typeface="Courier"/>
                <a:cs typeface="Courier"/>
              </a:rPr>
              <a:t>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5     </a:t>
            </a:r>
            <a:r>
              <a:rPr lang="en-US" sz="1050" b="1" dirty="0">
                <a:latin typeface="Courier"/>
                <a:cs typeface="Courier"/>
              </a:rPr>
              <a:t>GENERATE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>
                <a:latin typeface="Courier"/>
                <a:cs typeface="Courier"/>
              </a:rPr>
              <a:t>group</a:t>
            </a:r>
            <a:r>
              <a:rPr lang="en-US" sz="1050" dirty="0">
                <a:latin typeface="Courier"/>
                <a:cs typeface="Courier"/>
              </a:rPr>
              <a:t>, </a:t>
            </a:r>
            <a:r>
              <a:rPr lang="en-US" sz="1050" b="1" dirty="0">
                <a:latin typeface="Courier"/>
                <a:cs typeface="Courier"/>
              </a:rPr>
              <a:t>COUNT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 err="1">
                <a:latin typeface="Courier"/>
                <a:cs typeface="Courier"/>
              </a:rPr>
              <a:t>urls</a:t>
            </a:r>
            <a:r>
              <a:rPr lang="en-US" sz="1050" dirty="0">
                <a:latin typeface="Courier"/>
                <a:cs typeface="Courier"/>
              </a:rPr>
              <a:t>), </a:t>
            </a:r>
            <a:r>
              <a:rPr lang="en-US" sz="1050" b="1" dirty="0">
                <a:latin typeface="Courier"/>
                <a:cs typeface="Courier"/>
              </a:rPr>
              <a:t>SUM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 err="1">
                <a:latin typeface="Courier"/>
                <a:cs typeface="Courier"/>
              </a:rPr>
              <a:t>.</a:t>
            </a:r>
            <a:r>
              <a:rPr lang="en-US" sz="1050" i="1" dirty="0" err="1">
                <a:latin typeface="Courier"/>
                <a:cs typeface="Courier"/>
              </a:rPr>
              <a:t>aveduration</a:t>
            </a:r>
            <a:r>
              <a:rPr lang="en-US" sz="1050" dirty="0">
                <a:latin typeface="Courier"/>
                <a:cs typeface="Courier"/>
              </a:rPr>
              <a:t>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6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>
                <a:latin typeface="Courier"/>
                <a:cs typeface="Courier"/>
              </a:rPr>
              <a:t>};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7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STOR</a:t>
            </a:r>
            <a:r>
              <a:rPr lang="en-US" sz="1050" b="1" i="1" dirty="0">
                <a:latin typeface="Courier"/>
                <a:cs typeface="Courier"/>
              </a:rPr>
              <a:t>E</a:t>
            </a:r>
            <a:r>
              <a:rPr lang="en-US" sz="1050" i="1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i="1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into</a:t>
            </a:r>
            <a:r>
              <a:rPr lang="en-US" sz="1050" i="1" dirty="0">
                <a:latin typeface="Courier"/>
                <a:cs typeface="Courier"/>
              </a:rPr>
              <a:t> "/output/</a:t>
            </a:r>
            <a:r>
              <a:rPr lang="en-US" sz="1050" i="1" dirty="0" err="1">
                <a:latin typeface="Courier"/>
                <a:cs typeface="Courier"/>
              </a:rPr>
              <a:t>newTable</a:t>
            </a:r>
            <a:r>
              <a:rPr lang="en-US" sz="1050" i="1" dirty="0">
                <a:latin typeface="Courier"/>
                <a:cs typeface="Courier"/>
              </a:rPr>
              <a:t>"</a:t>
            </a:r>
            <a:r>
              <a:rPr lang="en-US" sz="1050" dirty="0" smtClean="0">
                <a:latin typeface="Courier"/>
                <a:cs typeface="Courier"/>
              </a:rPr>
              <a:t>;</a:t>
            </a:r>
          </a:p>
          <a:p>
            <a:r>
              <a:rPr lang="zh-CN" altLang="en-US" sz="1050" dirty="0" smtClean="0">
                <a:latin typeface="Courier"/>
                <a:cs typeface="Courier"/>
              </a:rPr>
              <a:t> </a:t>
            </a:r>
            <a:endParaRPr lang="en-US" sz="1050" dirty="0">
              <a:latin typeface="Courier"/>
              <a:cs typeface="Courie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development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746" y="4979930"/>
            <a:ext cx="1591680" cy="7809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152" y="4045378"/>
            <a:ext cx="960016" cy="9345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020" y="3112307"/>
            <a:ext cx="1258174" cy="556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512" y="2925594"/>
            <a:ext cx="940199" cy="9401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020" y="4079166"/>
            <a:ext cx="785545" cy="7235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809" y="5910141"/>
            <a:ext cx="1649199" cy="5650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86" y="5034952"/>
            <a:ext cx="1030773" cy="9302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8124" y="4328288"/>
            <a:ext cx="1274316" cy="47440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708918" y="6209004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SQL-like Pig script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02759" y="3086025"/>
            <a:ext cx="2502926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User code</a:t>
            </a:r>
            <a:endParaRPr lang="en-US" sz="14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2956" y="3574024"/>
            <a:ext cx="4948106" cy="1384995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smtClean="0">
                <a:latin typeface="Courier"/>
                <a:cs typeface="Courier"/>
              </a:rPr>
              <a:t>1</a:t>
            </a:r>
            <a:r>
              <a:rPr lang="en-US" sz="1050" b="1" dirty="0" smtClean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public class Mapper</a:t>
            </a:r>
            <a:r>
              <a:rPr lang="en-US" sz="1050" dirty="0">
                <a:latin typeface="Courier"/>
                <a:cs typeface="Courier"/>
              </a:rPr>
              <a:t> {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2   </a:t>
            </a:r>
            <a:r>
              <a:rPr lang="en-US" sz="1050" dirty="0" err="1">
                <a:latin typeface="Courier"/>
                <a:cs typeface="Courier"/>
              </a:rPr>
              <a:t>StanfordLemmatizer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slem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new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dirty="0" err="1">
                <a:latin typeface="Courier"/>
                <a:cs typeface="Courier"/>
              </a:rPr>
              <a:t>StanfordLemmatizer</a:t>
            </a:r>
            <a:r>
              <a:rPr lang="en-US" sz="1050" dirty="0">
                <a:latin typeface="Courier"/>
                <a:cs typeface="Courier"/>
              </a:rPr>
              <a:t>();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3   </a:t>
            </a:r>
            <a:r>
              <a:rPr lang="en-US" sz="1050" b="1" dirty="0">
                <a:latin typeface="Courier"/>
                <a:cs typeface="Courier"/>
              </a:rPr>
              <a:t>public void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map</a:t>
            </a:r>
            <a:r>
              <a:rPr lang="en-US" sz="1050" dirty="0">
                <a:latin typeface="Courier"/>
                <a:cs typeface="Courier"/>
              </a:rPr>
              <a:t>(Long </a:t>
            </a:r>
            <a:r>
              <a:rPr lang="en-US" sz="1050" i="1" dirty="0">
                <a:latin typeface="Courier"/>
                <a:cs typeface="Courier"/>
              </a:rPr>
              <a:t>key</a:t>
            </a:r>
            <a:r>
              <a:rPr lang="en-US" sz="1050" dirty="0">
                <a:latin typeface="Courier"/>
                <a:cs typeface="Courier"/>
              </a:rPr>
              <a:t>, Text </a:t>
            </a:r>
            <a:r>
              <a:rPr lang="en-US" sz="1050" i="1" dirty="0">
                <a:latin typeface="Courier"/>
                <a:cs typeface="Courier"/>
              </a:rPr>
              <a:t>value</a:t>
            </a:r>
            <a:r>
              <a:rPr lang="en-US" sz="1050" dirty="0">
                <a:latin typeface="Courier"/>
                <a:cs typeface="Courier"/>
              </a:rPr>
              <a:t>) { 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4     </a:t>
            </a:r>
            <a:r>
              <a:rPr lang="en-US" sz="1050" dirty="0">
                <a:latin typeface="Courier"/>
                <a:cs typeface="Courier"/>
              </a:rPr>
              <a:t>String line = </a:t>
            </a:r>
            <a:r>
              <a:rPr lang="en-US" sz="1050" i="1" dirty="0" err="1">
                <a:latin typeface="Courier"/>
                <a:cs typeface="Courier"/>
              </a:rPr>
              <a:t>value</a:t>
            </a:r>
            <a:r>
              <a:rPr lang="en-US" sz="1050" dirty="0" err="1">
                <a:latin typeface="Courier"/>
                <a:cs typeface="Courier"/>
              </a:rPr>
              <a:t>.toString</a:t>
            </a:r>
            <a:r>
              <a:rPr lang="en-US" sz="1050" dirty="0">
                <a:latin typeface="Courier"/>
                <a:cs typeface="Courier"/>
              </a:rPr>
              <a:t>();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5</a:t>
            </a:r>
            <a:r>
              <a:rPr lang="en-US" sz="1050" b="1" dirty="0" smtClean="0">
                <a:latin typeface="Courier"/>
                <a:cs typeface="Courier"/>
              </a:rPr>
              <a:t>     </a:t>
            </a:r>
            <a:r>
              <a:rPr lang="en-US" sz="1050" b="1" dirty="0">
                <a:latin typeface="Courier"/>
                <a:cs typeface="Courier"/>
              </a:rPr>
              <a:t>for</a:t>
            </a:r>
            <a:r>
              <a:rPr lang="en-US" sz="1050" dirty="0">
                <a:latin typeface="Courier"/>
                <a:cs typeface="Courier"/>
              </a:rPr>
              <a:t>(String </a:t>
            </a:r>
            <a:r>
              <a:rPr lang="en-US" sz="1050" i="1" dirty="0">
                <a:latin typeface="Courier"/>
                <a:cs typeface="Courier"/>
              </a:rPr>
              <a:t>word</a:t>
            </a:r>
            <a:r>
              <a:rPr lang="en-US" sz="1050" dirty="0">
                <a:latin typeface="Courier"/>
                <a:cs typeface="Courier"/>
              </a:rPr>
              <a:t>: </a:t>
            </a:r>
            <a:r>
              <a:rPr lang="en-US" sz="1050" i="1" dirty="0" err="1">
                <a:latin typeface="Courier"/>
                <a:cs typeface="Courier"/>
              </a:rPr>
              <a:t>slem</a:t>
            </a:r>
            <a:r>
              <a:rPr lang="en-US" sz="1050" dirty="0" err="1">
                <a:latin typeface="Courier"/>
                <a:cs typeface="Courier"/>
              </a:rPr>
              <a:t>.lemmatize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>
                <a:latin typeface="Courier"/>
                <a:cs typeface="Courier"/>
              </a:rPr>
              <a:t>line</a:t>
            </a:r>
            <a:r>
              <a:rPr lang="en-US" sz="1050" dirty="0">
                <a:latin typeface="Courier"/>
                <a:cs typeface="Courier"/>
              </a:rPr>
              <a:t>))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6       </a:t>
            </a:r>
            <a:r>
              <a:rPr lang="en-US" sz="1050" dirty="0">
                <a:latin typeface="Courier"/>
                <a:cs typeface="Courier"/>
              </a:rPr>
              <a:t>emit(</a:t>
            </a:r>
            <a:r>
              <a:rPr lang="en-US" sz="1050" i="1" dirty="0">
                <a:latin typeface="Courier"/>
                <a:cs typeface="Courier"/>
              </a:rPr>
              <a:t>word</a:t>
            </a:r>
            <a:r>
              <a:rPr lang="en-US" sz="1050" dirty="0">
                <a:latin typeface="Courier"/>
                <a:cs typeface="Courier"/>
              </a:rPr>
              <a:t>, 1);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7   </a:t>
            </a:r>
            <a:r>
              <a:rPr lang="en-US" sz="1050" dirty="0">
                <a:latin typeface="Courier"/>
                <a:cs typeface="Courier"/>
              </a:rPr>
              <a:t>} 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8 </a:t>
            </a:r>
            <a:r>
              <a:rPr lang="en-US" sz="1050" dirty="0">
                <a:latin typeface="Courier"/>
                <a:cs typeface="Courier"/>
              </a:rPr>
              <a:t>}</a:t>
            </a:r>
            <a:r>
              <a:rPr lang="zh-CN" altLang="en-US" sz="1050" dirty="0">
                <a:latin typeface="Courier"/>
                <a:cs typeface="Courier"/>
              </a:rPr>
              <a:t>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708918" y="4676523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Raw code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956" y="1859330"/>
            <a:ext cx="8393844" cy="954427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5328512" y="1674396"/>
            <a:ext cx="1105656" cy="127585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endCxn id="30" idx="3"/>
          </p:cNvCxnSpPr>
          <p:nvPr/>
        </p:nvCxnSpPr>
        <p:spPr>
          <a:xfrm flipH="1">
            <a:off x="4005685" y="2700049"/>
            <a:ext cx="1468468" cy="539865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457200" y="1289784"/>
            <a:ext cx="8125734" cy="4757645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dirty="0" smtClean="0"/>
              <a:t>Application</a:t>
            </a:r>
            <a:r>
              <a:rPr lang="en-US" dirty="0"/>
              <a:t>:</a:t>
            </a:r>
            <a:r>
              <a:rPr lang="en-US" dirty="0" smtClean="0"/>
              <a:t> &lt;</a:t>
            </a:r>
            <a:r>
              <a:rPr lang="en-US" i="1" dirty="0" smtClean="0"/>
              <a:t>input data</a:t>
            </a:r>
            <a:r>
              <a:rPr lang="en-US" dirty="0" smtClean="0"/>
              <a:t>, </a:t>
            </a:r>
            <a:r>
              <a:rPr lang="en-US" i="1" dirty="0" smtClean="0"/>
              <a:t>configurations</a:t>
            </a:r>
            <a:r>
              <a:rPr lang="en-US" dirty="0" smtClean="0"/>
              <a:t>, </a:t>
            </a:r>
            <a:r>
              <a:rPr lang="en-US" i="1" dirty="0" smtClean="0"/>
              <a:t>user code</a:t>
            </a:r>
            <a:r>
              <a:rPr lang="en-US" dirty="0" smtClean="0"/>
              <a:t>&gt;</a:t>
            </a:r>
          </a:p>
          <a:p>
            <a:pPr lvl="2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693604" y="1900322"/>
            <a:ext cx="983036" cy="903275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User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75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8" grpId="0" animBg="1"/>
      <p:bldP spid="30" grpId="0" animBg="1"/>
      <p:bldP spid="31" grpId="0" animBg="1"/>
      <p:bldP spid="29" grpId="0" animBg="1"/>
      <p:bldP spid="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0" y="2894400"/>
            <a:ext cx="6176009" cy="365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</a:rPr>
              <a:t>Category: Abnormal dataflow (large runtime data)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用户配置的</a:t>
            </a:r>
            <a:r>
              <a:rPr lang="en-US" altLang="zh-CN" dirty="0" smtClean="0">
                <a:latin typeface="Arial"/>
                <a:cs typeface="Arial"/>
              </a:rPr>
              <a:t> partition number </a:t>
            </a:r>
            <a:r>
              <a:rPr lang="zh-CN" altLang="en-US" dirty="0" smtClean="0">
                <a:latin typeface="Arial"/>
                <a:cs typeface="Arial"/>
              </a:rPr>
              <a:t>过小，</a:t>
            </a:r>
            <a:r>
              <a:rPr lang="en-US" altLang="zh-CN" dirty="0" smtClean="0">
                <a:latin typeface="Arial"/>
                <a:cs typeface="Arial"/>
              </a:rPr>
              <a:t>partition </a:t>
            </a:r>
            <a:r>
              <a:rPr lang="en-US" altLang="zh-CN" dirty="0" err="1" smtClean="0">
                <a:latin typeface="Arial"/>
                <a:cs typeface="Arial"/>
              </a:rPr>
              <a:t>functio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r>
              <a:rPr lang="en-US" altLang="zh-CN" dirty="0" smtClean="0"/>
              <a:t>Small </a:t>
            </a:r>
            <a:r>
              <a:rPr lang="en-US" altLang="zh-CN" i="1" dirty="0" smtClean="0"/>
              <a:t>partition number</a:t>
            </a:r>
            <a:r>
              <a:rPr lang="en-US" altLang="zh-CN" dirty="0" smtClean="0"/>
              <a:t>, unbalanced </a:t>
            </a:r>
            <a:r>
              <a:rPr lang="en-US" altLang="zh-CN" i="1" dirty="0" smtClean="0"/>
              <a:t>partition function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79460" y="2038775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Improper data partition (16 errors, 13%)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30</a:t>
            </a:fld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991247" y="52793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8508064" y="5262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Explosion 1 10"/>
          <p:cNvSpPr/>
          <p:nvPr/>
        </p:nvSpPr>
        <p:spPr>
          <a:xfrm>
            <a:off x="5924118" y="471754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205312" y="2724905"/>
            <a:ext cx="226076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Unbalanced partition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0516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71" y="2894182"/>
            <a:ext cx="6177172" cy="3654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</a:rPr>
              <a:t>Category: Abnormal dataflow (large runtime data)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用户配置的</a:t>
            </a:r>
            <a:r>
              <a:rPr lang="en-US" altLang="zh-CN" dirty="0" smtClean="0">
                <a:latin typeface="Arial"/>
                <a:cs typeface="Arial"/>
              </a:rPr>
              <a:t> partition number </a:t>
            </a:r>
            <a:r>
              <a:rPr lang="zh-CN" altLang="en-US" dirty="0" smtClean="0">
                <a:latin typeface="Arial"/>
                <a:cs typeface="Arial"/>
              </a:rPr>
              <a:t>过小，</a:t>
            </a:r>
            <a:r>
              <a:rPr lang="en-US" altLang="zh-CN" dirty="0" smtClean="0">
                <a:latin typeface="Arial"/>
                <a:cs typeface="Arial"/>
              </a:rPr>
              <a:t>partition </a:t>
            </a:r>
            <a:r>
              <a:rPr lang="en-US" altLang="zh-CN" dirty="0" err="1" smtClean="0">
                <a:latin typeface="Arial"/>
                <a:cs typeface="Arial"/>
              </a:rPr>
              <a:t>functio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r>
              <a:rPr lang="en-US" altLang="zh-CN" dirty="0" smtClean="0"/>
              <a:t>Small </a:t>
            </a:r>
            <a:r>
              <a:rPr lang="en-US" altLang="zh-CN" i="1" dirty="0" smtClean="0"/>
              <a:t>partition number</a:t>
            </a:r>
            <a:r>
              <a:rPr lang="en-US" altLang="zh-CN" dirty="0" smtClean="0"/>
              <a:t>, unbalanced </a:t>
            </a:r>
            <a:r>
              <a:rPr lang="en-US" altLang="zh-CN" i="1" dirty="0" smtClean="0"/>
              <a:t>partition function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79460" y="2038775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Improper data partition (16 errors, 13%)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31</a:t>
            </a:fld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991247" y="52793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8508064" y="5262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Explosion 1 13"/>
          <p:cNvSpPr/>
          <p:nvPr/>
        </p:nvSpPr>
        <p:spPr>
          <a:xfrm>
            <a:off x="5924118" y="471754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05312" y="2724905"/>
            <a:ext cx="226076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Each partition is large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227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/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Some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list</a:t>
            </a:r>
            <a:r>
              <a:rPr lang="en-US" altLang="zh-CN" dirty="0" smtClean="0">
                <a:latin typeface="Arial"/>
                <a:cs typeface="Arial"/>
              </a:rPr>
              <a:t>(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)&gt; groups are extremely large</a:t>
            </a:r>
          </a:p>
          <a:p>
            <a:pPr lvl="2"/>
            <a:r>
              <a:rPr lang="en-US" altLang="zh-CN" dirty="0" smtClean="0"/>
              <a:t>Case: Frequent words (e.g., “the”) occur in much more pages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74965" y="2040179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2: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Hot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key (23 errors, 18%)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32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152702" y="5120209"/>
            <a:ext cx="1709556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349551" y="5120209"/>
            <a:ext cx="803151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list(v)&gt; is much larger than &lt;k1,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5" name="Explosion 1 54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64527" y="5615206"/>
            <a:ext cx="4243950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while aggregating or processing &lt;k,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468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4" grpId="0" animBg="1"/>
      <p:bldP spid="55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172710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Category</a:t>
            </a:r>
            <a:r>
              <a:rPr lang="en-US" altLang="zh-CN" dirty="0"/>
              <a:t>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Symptom: Some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&gt; records are extremely large</a:t>
            </a:r>
          </a:p>
          <a:p>
            <a:pPr lvl="2"/>
            <a:r>
              <a:rPr lang="en-US" dirty="0" smtClean="0"/>
              <a:t>Case: a </a:t>
            </a:r>
            <a:r>
              <a:rPr lang="en-US" dirty="0"/>
              <a:t>350MB </a:t>
            </a:r>
            <a:r>
              <a:rPr lang="en-US" dirty="0" smtClean="0"/>
              <a:t>line </a:t>
            </a:r>
            <a:r>
              <a:rPr lang="en-US" dirty="0"/>
              <a:t>full of character </a:t>
            </a:r>
            <a:r>
              <a:rPr lang="en-US" i="1" dirty="0" smtClean="0"/>
              <a:t>a</a:t>
            </a:r>
            <a:r>
              <a:rPr lang="en-US" dirty="0" smtClean="0"/>
              <a:t>,</a:t>
            </a:r>
            <a:r>
              <a:rPr lang="en-US" i="1" dirty="0" smtClean="0"/>
              <a:t> </a:t>
            </a:r>
            <a:r>
              <a:rPr lang="en-US" dirty="0" smtClean="0"/>
              <a:t>with wrong terminal tokens </a:t>
            </a:r>
            <a:endParaRPr lang="en-US" dirty="0"/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74965" y="2045677"/>
            <a:ext cx="6381767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single key/value record (7 errors, 6%)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33</a:t>
            </a:fld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flipH="1">
            <a:off x="2141033" y="5305796"/>
            <a:ext cx="188913" cy="183753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v2&gt; is much larger than &lt;k4, v1&gt;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8" name="Explosion 1 57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64527" y="5615206"/>
            <a:ext cx="38456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while user code is processing &lt;k4, v2&gt;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223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4964" y="2040179"/>
            <a:ext cx="7411835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OOM while aggregating &lt;k, v&gt; records in </a:t>
            </a:r>
            <a:r>
              <a:rPr lang="en-US" altLang="zh-CN" dirty="0" err="1" smtClean="0">
                <a:solidFill>
                  <a:schemeClr val="bg1"/>
                </a:solidFill>
                <a:latin typeface="Arial"/>
                <a:cs typeface="Arial"/>
              </a:rPr>
              <a:t>HashMap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-like data structure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72162" y="4886615"/>
            <a:ext cx="4243950" cy="1354217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endParaRPr lang="en-US" altLang="zh-CN" sz="16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Spark uses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HashMap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-like data structure (</a:t>
            </a:r>
            <a:r>
              <a:rPr lang="en-US" altLang="zh-CN" sz="1600" i="1" dirty="0" err="1" smtClean="0">
                <a:solidFill>
                  <a:schemeClr val="bg1"/>
                </a:solidFill>
                <a:latin typeface="Arial"/>
                <a:cs typeface="Arial"/>
              </a:rPr>
              <a:t>ExternalAppendOnlyHashMap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 to aggregate the &lt;k, v&gt; records  </a:t>
            </a:r>
          </a:p>
          <a:p>
            <a:pPr algn="ctr"/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133489" y="4439922"/>
            <a:ext cx="2938673" cy="2130743"/>
          </a:xfrm>
          <a:prstGeom prst="ellipse">
            <a:avLst/>
          </a:prstGeom>
          <a:solidFill>
            <a:schemeClr val="bg1"/>
          </a:solidFill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20" y="4670546"/>
            <a:ext cx="2017778" cy="169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4964" y="2040179"/>
            <a:ext cx="7540758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OOM while aggregating &lt;k, v&gt; records in </a:t>
            </a:r>
            <a:r>
              <a:rPr lang="en-US" altLang="zh-CN" i="1" dirty="0" err="1" smtClean="0">
                <a:solidFill>
                  <a:schemeClr val="bg1"/>
                </a:solidFill>
                <a:latin typeface="Arial"/>
                <a:cs typeface="Arial"/>
              </a:rPr>
              <a:t>ExternalAppendOnlyHashMap</a:t>
            </a:r>
            <a:endParaRPr lang="en-US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35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58" y="2538128"/>
            <a:ext cx="6228567" cy="381822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563145" y="3880944"/>
            <a:ext cx="3433921" cy="1169551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/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This map </a:t>
            </a:r>
            <a:r>
              <a:rPr lang="en-US" altLang="zh-CN" sz="14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oes not estimate the size of each object added to the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map.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  <a:p>
            <a:endParaRPr lang="en-US" sz="14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r>
              <a:rPr lang="en-US" altLang="zh-CN" sz="1400" dirty="0" smtClean="0">
                <a:solidFill>
                  <a:srgbClr val="FFFFFF"/>
                </a:solidFill>
                <a:latin typeface="Arial"/>
                <a:cs typeface="Arial"/>
              </a:rPr>
              <a:t>SPARK-1823] </a:t>
            </a:r>
            <a:r>
              <a:rPr lang="en-US" sz="1400" dirty="0" err="1" smtClean="0">
                <a:solidFill>
                  <a:srgbClr val="FFFFFF"/>
                </a:solidFill>
                <a:latin typeface="Arial"/>
                <a:cs typeface="Arial"/>
              </a:rPr>
              <a:t>ExternalAppendOnlyMap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can still OOM if one key is very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large.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1073" y="2515166"/>
            <a:ext cx="3006021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Large data partition =&gt; too many &lt;k, </a:t>
            </a: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&gt;s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91653" y="2515166"/>
            <a:ext cx="2213409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Hot key =&gt; large &lt;k, list(v)&gt;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91653" y="4451932"/>
            <a:ext cx="2213409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Large single &lt;k, v&gt; record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0137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</a:t>
            </a:r>
            <a:r>
              <a:rPr lang="en-US" altLang="zh-CN" dirty="0" smtClean="0"/>
              <a:t>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Improper data partition (16 errors, 13%)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User code loads large </a:t>
            </a:r>
            <a:r>
              <a:rPr lang="en-US" altLang="zh-CN" dirty="0" smtClean="0"/>
              <a:t>data </a:t>
            </a:r>
            <a:r>
              <a:rPr lang="en-US" altLang="zh-CN" dirty="0" smtClean="0">
                <a:latin typeface="Arial"/>
                <a:cs typeface="Arial"/>
              </a:rPr>
              <a:t>before processin</a:t>
            </a:r>
            <a:r>
              <a:rPr lang="en-US" altLang="zh-CN" dirty="0" smtClean="0"/>
              <a:t>g the records</a:t>
            </a:r>
          </a:p>
          <a:p>
            <a:pPr marL="914400" lvl="2" indent="0">
              <a:buNone/>
            </a:pP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28739" y="2054041"/>
            <a:ext cx="7318824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Large external data loaded in user code (8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6%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 private Object 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uffer</a:t>
            </a:r>
            <a:r>
              <a:rPr lang="en-US" dirty="0">
                <a:latin typeface="Courier"/>
                <a:cs typeface="Courier"/>
              </a:rPr>
              <a:t>; </a:t>
            </a:r>
            <a:endParaRPr lang="en-US" sz="1600" dirty="0" smtClean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public void </a:t>
            </a:r>
            <a:r>
              <a:rPr lang="en-US" b="1" dirty="0" smtClean="0">
                <a:latin typeface="Courier"/>
                <a:cs typeface="Courier"/>
              </a:rPr>
              <a:t>setup</a:t>
            </a:r>
            <a:r>
              <a:rPr lang="en-US" dirty="0" smtClean="0">
                <a:latin typeface="Courier"/>
                <a:cs typeface="Courier"/>
              </a:rPr>
              <a:t>() { 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rgbClr val="1F0EFF"/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latin typeface="Courier"/>
                <a:cs typeface="Courier"/>
              </a:rPr>
              <a:t>1GB</a:t>
            </a:r>
            <a:r>
              <a:rPr lang="en-US" u="sng" dirty="0" smtClean="0">
                <a:latin typeface="Courier"/>
                <a:cs typeface="Courier"/>
              </a:rPr>
              <a:t>);</a:t>
            </a:r>
            <a:r>
              <a:rPr lang="en-US" dirty="0" smtClean="0"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public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void </a:t>
            </a:r>
            <a:r>
              <a:rPr lang="en-US" b="1" dirty="0">
                <a:solidFill>
                  <a:srgbClr val="A6A6A6"/>
                </a:solidFill>
                <a:latin typeface="Courier"/>
                <a:cs typeface="Courier"/>
              </a:rPr>
              <a:t>map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iResults1GB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= </a:t>
            </a:r>
            <a:r>
              <a:rPr lang="en-US" b="1" dirty="0">
                <a:solidFill>
                  <a:srgbClr val="A6A6A6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;</a:t>
            </a: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altLang="zh-CN" dirty="0" err="1" smtClean="0">
                <a:solidFill>
                  <a:srgbClr val="A6A6A6"/>
                </a:solidFill>
                <a:latin typeface="Courier"/>
                <a:cs typeface="Courier"/>
              </a:rPr>
              <a:t>uffer.</a:t>
            </a:r>
            <a:r>
              <a:rPr lang="en-US" altLang="zh-CN" b="1" dirty="0" err="1" smtClean="0">
                <a:solidFill>
                  <a:srgbClr val="A6A6A6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solidFill>
                  <a:srgbClr val="A6A6A6"/>
                </a:solidFill>
                <a:latin typeface="Courier"/>
                <a:cs typeface="Courier"/>
              </a:rPr>
              <a:t>(iResults1GB); //Optional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}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285984" y="4007452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1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004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  <a:p>
            <a:pPr lvl="2"/>
            <a:r>
              <a:rPr lang="en-US" altLang="zh-CN" dirty="0" smtClean="0"/>
              <a:t>While user code is processing </a:t>
            </a:r>
            <a:r>
              <a:rPr lang="en-US" altLang="zh-CN" dirty="0" smtClean="0">
                <a:latin typeface="Arial"/>
                <a:cs typeface="Arial"/>
              </a:rPr>
              <a:t>a single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&gt; record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large input record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Cartesian product </a:t>
            </a:r>
            <a:r>
              <a:rPr lang="en-US" altLang="zh-CN" i="1" dirty="0"/>
              <a:t>o</a:t>
            </a:r>
            <a:r>
              <a:rPr lang="en-US" altLang="zh-CN" i="1" dirty="0" smtClean="0"/>
              <a:t>f two sets &gt; one set</a:t>
            </a:r>
            <a:endParaRPr lang="en-US" altLang="zh-CN" dirty="0" smtClean="0"/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28739" y="2049269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2: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Large intermediate results (6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5%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375106" y="536790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2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private Object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; </a:t>
            </a:r>
            <a:endParaRPr lang="en-US" sz="16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public void setup() {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1GB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);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iResults1GB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altLang="zh-CN" dirty="0" err="1" smtClean="0">
                <a:solidFill>
                  <a:srgbClr val="A6A6A6"/>
                </a:solidFill>
                <a:latin typeface="Courier"/>
                <a:cs typeface="Courier"/>
              </a:rPr>
              <a:t>uffer.</a:t>
            </a:r>
            <a:r>
              <a:rPr lang="en-US" altLang="zh-CN" b="1" dirty="0" err="1" smtClean="0">
                <a:solidFill>
                  <a:srgbClr val="A6A6A6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solidFill>
                  <a:srgbClr val="A6A6A6"/>
                </a:solidFill>
                <a:latin typeface="Courier"/>
                <a:cs typeface="Courier"/>
              </a:rPr>
              <a:t>(iResults1GB); //Optional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7261325" y="4895587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643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compute the </a:t>
            </a:r>
            <a:r>
              <a:rPr lang="en-US" altLang="zh-CN" i="1" dirty="0" smtClean="0"/>
              <a:t>mean</a:t>
            </a:r>
            <a:r>
              <a:rPr lang="en-US" altLang="zh-CN" dirty="0" smtClean="0"/>
              <a:t> and </a:t>
            </a:r>
            <a:r>
              <a:rPr lang="en-US" altLang="zh-CN" i="1" dirty="0" smtClean="0"/>
              <a:t>variance, </a:t>
            </a:r>
            <a:r>
              <a:rPr lang="en-US" altLang="zh-CN" dirty="0" smtClean="0"/>
              <a:t>build words’ inverted index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599046" y="5594013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private Object </a:t>
            </a:r>
            <a:r>
              <a:rPr lang="en-US" altLang="zh-CN" b="1" dirty="0" smtClean="0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b="1" dirty="0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public void setup() {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1GB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);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altLang="zh-CN" b="1" dirty="0" err="1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altLang="zh-CN" dirty="0" err="1" smtClean="0">
                <a:latin typeface="Courier"/>
                <a:cs typeface="Courier"/>
              </a:rPr>
              <a:t>.</a:t>
            </a:r>
            <a:r>
              <a:rPr lang="en-US" altLang="zh-CN" b="1" dirty="0" err="1" smtClean="0">
                <a:solidFill>
                  <a:srgbClr val="FF0000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latin typeface="Courier"/>
                <a:cs typeface="Courier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altLang="zh-CN" dirty="0" smtClean="0">
                <a:latin typeface="Courier"/>
                <a:cs typeface="Courier"/>
              </a:rPr>
              <a:t>);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5086856" y="5203364"/>
            <a:ext cx="3307496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3: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Thousands of &lt;k, v&gt; records =&gt;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Large accumulated results 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67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302534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1732" y="2833500"/>
            <a:ext cx="7825020" cy="36625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</a:t>
            </a:r>
            <a:r>
              <a:rPr lang="en-US" dirty="0" smtClean="0">
                <a:latin typeface="Courier"/>
                <a:cs typeface="Courier"/>
              </a:rPr>
              <a:t>Reducer </a:t>
            </a:r>
            <a:r>
              <a:rPr lang="en-US" dirty="0">
                <a:latin typeface="Courier"/>
                <a:cs typeface="Courier"/>
              </a:rPr>
              <a:t>{</a:t>
            </a:r>
          </a:p>
          <a:p>
            <a:r>
              <a:rPr lang="en-US" dirty="0">
                <a:latin typeface="Courier"/>
                <a:cs typeface="Courier"/>
              </a:rPr>
              <a:t>  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private Object </a:t>
            </a:r>
            <a:r>
              <a:rPr lang="en-US" b="1" dirty="0" err="1" smtClean="0">
                <a:solidFill>
                  <a:srgbClr val="393BAA"/>
                </a:solidFill>
                <a:latin typeface="Courier"/>
                <a:cs typeface="Courier"/>
              </a:rPr>
              <a:t>reduce</a:t>
            </a:r>
            <a:r>
              <a:rPr lang="en-US" altLang="zh-CN" b="1" dirty="0" err="1" smtClean="0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b="1" dirty="0" err="1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 smtClean="0">
                <a:latin typeface="Courier"/>
                <a:cs typeface="Courier"/>
              </a:rPr>
              <a:t>reduce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>
                <a:latin typeface="Courier"/>
                <a:cs typeface="Courier"/>
              </a:rPr>
              <a:t>K key, </a:t>
            </a:r>
            <a:r>
              <a:rPr lang="en-US" dirty="0" smtClean="0">
                <a:latin typeface="Courier"/>
                <a:cs typeface="Courier"/>
              </a:rPr>
              <a:t>List&lt;V&gt; values) </a:t>
            </a:r>
            <a:r>
              <a:rPr lang="en-US" dirty="0">
                <a:latin typeface="Courier"/>
                <a:cs typeface="Courier"/>
              </a:rPr>
              <a:t>{ </a:t>
            </a:r>
          </a:p>
          <a:p>
            <a:r>
              <a:rPr lang="en-US" dirty="0" smtClean="0">
                <a:latin typeface="Courier"/>
                <a:cs typeface="Courier"/>
              </a:rPr>
              <a:t>     Object 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groupBuffer</a:t>
            </a:r>
            <a:r>
              <a:rPr lang="en-US" dirty="0" smtClean="0">
                <a:latin typeface="Courier"/>
                <a:cs typeface="Courier"/>
              </a:rPr>
              <a:t>;  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while(</a:t>
            </a:r>
            <a:r>
              <a:rPr lang="en-US" dirty="0" err="1" smtClean="0">
                <a:latin typeface="Courier"/>
                <a:cs typeface="Courier"/>
              </a:rPr>
              <a:t>values.hasNext</a:t>
            </a:r>
            <a:r>
              <a:rPr lang="en-US" dirty="0" smtClean="0">
                <a:latin typeface="Courier"/>
                <a:cs typeface="Courier"/>
              </a:rPr>
              <a:t>()) {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V value = </a:t>
            </a:r>
            <a:r>
              <a:rPr lang="en-US" dirty="0" err="1" smtClean="0">
                <a:latin typeface="Courier"/>
                <a:cs typeface="Courier"/>
              </a:rPr>
              <a:t>values.next</a:t>
            </a:r>
            <a:r>
              <a:rPr lang="en-US" dirty="0" smtClean="0">
                <a:latin typeface="Courier"/>
                <a:cs typeface="Courier"/>
              </a:rPr>
              <a:t>();  </a:t>
            </a:r>
          </a:p>
          <a:p>
            <a:r>
              <a:rPr lang="en-US" dirty="0" smtClean="0">
                <a:latin typeface="Courier"/>
                <a:cs typeface="Courier"/>
              </a:rPr>
              <a:t>  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393BAA"/>
                </a:solidFill>
                <a:latin typeface="Courier"/>
                <a:cs typeface="Courier"/>
              </a:rPr>
              <a:t>group/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reduceb</a:t>
            </a:r>
            <a:r>
              <a:rPr lang="en-US" altLang="zh-CN" b="1" dirty="0" err="1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altLang="zh-CN" b="1" dirty="0" err="1">
                <a:solidFill>
                  <a:srgbClr val="FF0000"/>
                </a:solidFill>
                <a:latin typeface="Courier"/>
                <a:cs typeface="Courier"/>
              </a:rPr>
              <a:t>.add</a:t>
            </a:r>
            <a:r>
              <a:rPr lang="en-US" altLang="zh-CN" dirty="0" smtClean="0">
                <a:latin typeface="Courier"/>
                <a:cs typeface="Courier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altLang="zh-CN" dirty="0" smtClean="0">
                <a:latin typeface="Courier"/>
                <a:cs typeface="Courier"/>
              </a:rPr>
              <a:t>);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  emit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918499" y="5033021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8789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47" y="2528671"/>
            <a:ext cx="7310499" cy="359749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 framework</a:t>
            </a:r>
            <a:r>
              <a:rPr lang="en-US" sz="2400" dirty="0"/>
              <a:t>: </a:t>
            </a:r>
            <a:r>
              <a:rPr lang="en-US" dirty="0" smtClean="0"/>
              <a:t>Distributed dataflow</a:t>
            </a:r>
            <a:endParaRPr lang="en-US" dirty="0"/>
          </a:p>
          <a:p>
            <a:pPr marL="342900" lvl="1" indent="-342900"/>
            <a:endParaRPr lang="en-US" sz="2000" dirty="0"/>
          </a:p>
          <a:p>
            <a:pPr lvl="2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25444" y="336959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Partition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73602" y="336959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Aggregation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325444" y="4339809"/>
            <a:ext cx="1707658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25444" y="4973036"/>
            <a:ext cx="1707658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325444" y="5626474"/>
            <a:ext cx="1707658" cy="445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253740" y="4800430"/>
            <a:ext cx="1904009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253740" y="5478524"/>
            <a:ext cx="1904009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29453" y="4339805"/>
            <a:ext cx="744149" cy="34521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229453" y="4837416"/>
            <a:ext cx="744149" cy="13562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229453" y="4837416"/>
            <a:ext cx="744149" cy="789058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229453" y="4339810"/>
            <a:ext cx="744149" cy="1035629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3229453" y="4989816"/>
            <a:ext cx="744149" cy="488708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3229453" y="5540171"/>
            <a:ext cx="744149" cy="115412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877110" y="3658002"/>
            <a:ext cx="983036" cy="2468161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Framework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88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942859" y="3217539"/>
            <a:ext cx="3664553" cy="2967095"/>
          </a:xfrm>
          <a:prstGeom prst="rect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1"/>
            <a:ext cx="8302534" cy="1573316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join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TableA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TableB</a:t>
            </a:r>
            <a:r>
              <a:rPr lang="en-US" altLang="zh-CN" dirty="0" smtClean="0"/>
              <a:t>) =&gt; buffered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rowA</a:t>
            </a:r>
            <a:r>
              <a:rPr lang="en-US" altLang="zh-CN" dirty="0" smtClean="0"/>
              <a:t>) JOIN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rowB</a:t>
            </a:r>
            <a:r>
              <a:rPr lang="en-US" altLang="zh-CN" dirty="0" smtClean="0"/>
              <a:t>)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512501"/>
              </p:ext>
            </p:extLst>
          </p:nvPr>
        </p:nvGraphicFramePr>
        <p:xfrm>
          <a:off x="127720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466438"/>
              </p:ext>
            </p:extLst>
          </p:nvPr>
        </p:nvGraphicFramePr>
        <p:xfrm>
          <a:off x="257626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277203" y="3209536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A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39273" y="321753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B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42860" y="3209536"/>
            <a:ext cx="366455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reduce(k, list(v))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081125" y="3551196"/>
            <a:ext cx="337833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&lt;</a:t>
            </a:r>
            <a:r>
              <a:rPr lang="en-US" sz="1400" i="1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altLang="zh-CN" sz="1400" i="1" dirty="0" smtClean="0">
                <a:solidFill>
                  <a:schemeClr val="bg1"/>
                </a:solidFill>
                <a:latin typeface="Arial"/>
                <a:cs typeface="Arial"/>
              </a:rPr>
              <a:t>list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rowA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), 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rowB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&gt;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277203" y="4262401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stCxn id="12" idx="3"/>
          </p:cNvCxnSpPr>
          <p:nvPr/>
        </p:nvCxnSpPr>
        <p:spPr>
          <a:xfrm flipV="1">
            <a:off x="3560591" y="3858973"/>
            <a:ext cx="2826184" cy="101036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2261531" y="3858973"/>
            <a:ext cx="3064891" cy="735802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2568495" y="4582444"/>
            <a:ext cx="984328" cy="571074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8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8" grpId="0" animBg="1"/>
      <p:bldP spid="5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942859" y="3217539"/>
            <a:ext cx="3664553" cy="2967095"/>
          </a:xfrm>
          <a:prstGeom prst="rect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1"/>
            <a:ext cx="8302534" cy="1573316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join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TableA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TableB</a:t>
            </a:r>
            <a:r>
              <a:rPr lang="en-US" altLang="zh-CN" dirty="0" smtClean="0"/>
              <a:t>) =&gt; buffered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rowA</a:t>
            </a:r>
            <a:r>
              <a:rPr lang="en-US" altLang="zh-CN" dirty="0" smtClean="0"/>
              <a:t>) JOIN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rowB</a:t>
            </a:r>
            <a:r>
              <a:rPr lang="en-US" altLang="zh-CN" dirty="0" smtClean="0"/>
              <a:t>)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181176"/>
              </p:ext>
            </p:extLst>
          </p:nvPr>
        </p:nvGraphicFramePr>
        <p:xfrm>
          <a:off x="127720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666285"/>
              </p:ext>
            </p:extLst>
          </p:nvPr>
        </p:nvGraphicFramePr>
        <p:xfrm>
          <a:off x="257626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859961"/>
              </p:ext>
            </p:extLst>
          </p:nvPr>
        </p:nvGraphicFramePr>
        <p:xfrm>
          <a:off x="4248537" y="4259738"/>
          <a:ext cx="984328" cy="1828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07178"/>
              </p:ext>
            </p:extLst>
          </p:nvPr>
        </p:nvGraphicFramePr>
        <p:xfrm>
          <a:off x="6141820" y="4246894"/>
          <a:ext cx="984328" cy="6095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4206985" y="3911718"/>
            <a:ext cx="10382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ArrayList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77203" y="3209536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A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39273" y="321753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B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975540"/>
              </p:ext>
            </p:extLst>
          </p:nvPr>
        </p:nvGraphicFramePr>
        <p:xfrm>
          <a:off x="6407927" y="4859305"/>
          <a:ext cx="984328" cy="304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4248537" y="4582443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41820" y="4551866"/>
            <a:ext cx="984328" cy="307440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407927" y="4886727"/>
            <a:ext cx="984328" cy="277377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48537" y="4262401"/>
            <a:ext cx="984328" cy="32004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41820" y="4231824"/>
            <a:ext cx="984328" cy="32004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942860" y="3209536"/>
            <a:ext cx="366455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reduce(k, list(v))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23" idx="1"/>
            <a:endCxn id="22" idx="3"/>
          </p:cNvCxnSpPr>
          <p:nvPr/>
        </p:nvCxnSpPr>
        <p:spPr>
          <a:xfrm flipH="1">
            <a:off x="5232865" y="4705586"/>
            <a:ext cx="908955" cy="62374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1"/>
            <a:endCxn id="22" idx="3"/>
          </p:cNvCxnSpPr>
          <p:nvPr/>
        </p:nvCxnSpPr>
        <p:spPr>
          <a:xfrm flipH="1">
            <a:off x="5232865" y="5025416"/>
            <a:ext cx="1175062" cy="30391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362616" y="4534014"/>
            <a:ext cx="624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000000"/>
                </a:solidFill>
                <a:latin typeface="Arial"/>
                <a:cs typeface="Arial"/>
              </a:rPr>
              <a:t>join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4968862" y="3858973"/>
            <a:ext cx="579495" cy="40342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081125" y="3551196"/>
            <a:ext cx="337833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&lt;</a:t>
            </a:r>
            <a:r>
              <a:rPr lang="en-US" sz="1400" i="1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altLang="zh-CN" sz="1400" i="1" dirty="0" smtClean="0">
                <a:solidFill>
                  <a:schemeClr val="bg1"/>
                </a:solidFill>
                <a:latin typeface="Arial"/>
                <a:cs typeface="Arial"/>
              </a:rPr>
              <a:t>list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rowA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), 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rowB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&gt;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37" name="Straight Arrow Connector 36"/>
          <p:cNvCxnSpPr>
            <a:endCxn id="28" idx="0"/>
          </p:cNvCxnSpPr>
          <p:nvPr/>
        </p:nvCxnSpPr>
        <p:spPr>
          <a:xfrm>
            <a:off x="6621039" y="3858973"/>
            <a:ext cx="12945" cy="372851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286727" y="4271552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576263" y="4551866"/>
            <a:ext cx="984328" cy="622271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11" idx="3"/>
            <a:endCxn id="13" idx="1"/>
          </p:cNvCxnSpPr>
          <p:nvPr/>
        </p:nvCxnSpPr>
        <p:spPr>
          <a:xfrm>
            <a:off x="2261531" y="4869337"/>
            <a:ext cx="1987006" cy="304800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0" idx="3"/>
          </p:cNvCxnSpPr>
          <p:nvPr/>
        </p:nvCxnSpPr>
        <p:spPr>
          <a:xfrm flipV="1">
            <a:off x="3560591" y="4534014"/>
            <a:ext cx="2581229" cy="32898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650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  <p:bldP spid="47" grpId="0"/>
      <p:bldP spid="3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5" y="1600201"/>
            <a:ext cx="8641061" cy="1573316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Driver </a:t>
            </a:r>
            <a:r>
              <a:rPr lang="en-US" altLang="zh-CN" dirty="0"/>
              <a:t>generates large </a:t>
            </a:r>
            <a:r>
              <a:rPr lang="en-US" altLang="zh-CN" dirty="0" smtClean="0"/>
              <a:t>data </a:t>
            </a:r>
          </a:p>
          <a:p>
            <a:pPr lvl="2"/>
            <a:r>
              <a:rPr lang="en-US" dirty="0" smtClean="0"/>
              <a:t>Driver </a:t>
            </a:r>
            <a:r>
              <a:rPr lang="en-US" dirty="0"/>
              <a:t>collects tasks’ large </a:t>
            </a:r>
            <a:r>
              <a:rPr lang="en-US" dirty="0" smtClean="0"/>
              <a:t>outputs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45887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Pattern 4: Large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generated/collected by the driver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(25 errors, 20%)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247490"/>
            <a:ext cx="7696200" cy="27813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>
            <a:off x="1683003" y="3767591"/>
            <a:ext cx="2102210" cy="114659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6" idx="1"/>
          </p:cNvCxnSpPr>
          <p:nvPr/>
        </p:nvCxnSpPr>
        <p:spPr>
          <a:xfrm flipH="1">
            <a:off x="1880279" y="3767591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6" idx="1"/>
          </p:cNvCxnSpPr>
          <p:nvPr/>
        </p:nvCxnSpPr>
        <p:spPr>
          <a:xfrm flipH="1">
            <a:off x="1915546" y="3767591"/>
            <a:ext cx="1869667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3785213" y="3635054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5400400" y="4240557"/>
            <a:ext cx="2654436" cy="1350100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5486708" y="3975484"/>
            <a:ext cx="2568129" cy="116726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3785214" y="3975484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013791" y="5401105"/>
            <a:ext cx="493688" cy="368862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013790" y="5017898"/>
            <a:ext cx="493689" cy="333891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292025" y="3538420"/>
            <a:ext cx="554335" cy="34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60286" y="3265722"/>
            <a:ext cx="2811167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Generate large data</a:t>
            </a:r>
          </a:p>
          <a:p>
            <a:pPr marL="0" lvl="2"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(e.g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.,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1G array, 400M doubles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,</a:t>
            </a:r>
          </a:p>
          <a:p>
            <a:pPr marL="0" lvl="2"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8000×8000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matrix)</a:t>
            </a:r>
            <a:endParaRPr lang="en-US" altLang="zh-C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559391" y="3247490"/>
            <a:ext cx="2401677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Collect large results</a:t>
            </a:r>
          </a:p>
          <a:p>
            <a:pPr marL="0" lvl="2"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(e.g., 4.5G 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graph edges, iterative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tasks’ results)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435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201E-6 1.31079E-6 L -0.28527 -0.1841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92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201E-6 9.58777E-7 L -0.28527 -0.1806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9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4" grpId="0" animBg="1"/>
      <p:bldP spid="45" grpId="0" animBg="1"/>
      <p:bldP spid="45" grpId="1" animBg="1"/>
      <p:bldP spid="46" grpId="0" animBg="1"/>
      <p:bldP spid="46" grpId="1" animBg="1"/>
      <p:bldP spid="48" grpId="0" animBg="1"/>
      <p:bldP spid="51" grpId="0" animBg="1"/>
      <p:bldP spid="5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OOM fix patterns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43</a:t>
            </a:fld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111715"/>
              </p:ext>
            </p:extLst>
          </p:nvPr>
        </p:nvGraphicFramePr>
        <p:xfrm>
          <a:off x="209605" y="1575925"/>
          <a:ext cx="8754073" cy="42233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5979"/>
                <a:gridCol w="2182353"/>
                <a:gridCol w="3637256"/>
                <a:gridCol w="406880"/>
                <a:gridCol w="406814"/>
                <a:gridCol w="924791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Fi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 patterns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Errors(n)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221922">
                <a:tc rowSpan="2"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Data storage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buffered data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/>
                          <a:cs typeface="Arial"/>
                        </a:rPr>
                        <a:t>Lower framework buffer size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6 (6)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8177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cached data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Lower cache threshold, or use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 disk-based cache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92309">
                <a:tc rowSpan="3"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Dataflow</a:t>
                      </a:r>
                      <a:r>
                        <a:rPr lang="en-US" sz="1400" b="1" baseline="0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Increase partition number, or change partition function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12 (6)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7510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Redesign the key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 smtClean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(0)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8563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record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Split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  large record into small records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4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94807">
                <a:tc rowSpan="6"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User code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400" dirty="0" smtClean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Change accumulative operator to streaming operators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7870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Do the accumulative operation in several passes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9666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Spill partial accumulated results into disk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825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Skip the abnormal data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067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collected results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Use tree aggregation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n-US" sz="14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Adjust application’s parameters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 smtClean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6483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42 (25)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93" name="Rectangle 92"/>
          <p:cNvSpPr/>
          <p:nvPr/>
        </p:nvSpPr>
        <p:spPr>
          <a:xfrm flipH="1">
            <a:off x="209602" y="2100381"/>
            <a:ext cx="8754073" cy="524455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 flipH="1">
            <a:off x="209602" y="2624837"/>
            <a:ext cx="8754073" cy="1024543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 flipH="1">
            <a:off x="209601" y="3666161"/>
            <a:ext cx="8754073" cy="1829239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9605" y="6075144"/>
            <a:ext cx="7163546" cy="646331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r>
              <a:rPr lang="en-US" b="1" baseline="30000" dirty="0" smtClean="0">
                <a:solidFill>
                  <a:schemeClr val="bg1"/>
                </a:solidFill>
                <a:latin typeface="Arial"/>
                <a:cs typeface="Arial"/>
              </a:rPr>
              <a:t>Finding:</a:t>
            </a:r>
          </a:p>
          <a:p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There </a:t>
            </a:r>
            <a:r>
              <a:rPr lang="en-US" baseline="30000" dirty="0">
                <a:solidFill>
                  <a:schemeClr val="bg1"/>
                </a:solidFill>
                <a:latin typeface="Arial"/>
                <a:cs typeface="Arial"/>
              </a:rPr>
              <a:t>is not a unified method to fix the OOM errors</a:t>
            </a:r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.</a:t>
            </a:r>
          </a:p>
          <a:p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lang="en-US" baseline="30000" dirty="0">
                <a:solidFill>
                  <a:schemeClr val="bg1"/>
                </a:solidFill>
                <a:latin typeface="Arial"/>
                <a:cs typeface="Arial"/>
              </a:rPr>
              <a:t>general fix guide is to limit the data storage, the runtime data, or the memory usage of user code.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6490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 </a:t>
            </a:r>
            <a:endParaRPr lang="en-US" altLang="zh-CN" dirty="0"/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change </a:t>
            </a:r>
            <a:r>
              <a:rPr lang="en-US" altLang="zh-CN" i="1" dirty="0" err="1" smtClean="0"/>
              <a:t>io.sort.mb</a:t>
            </a:r>
            <a:r>
              <a:rPr lang="en-US" altLang="zh-CN" dirty="0" smtClean="0"/>
              <a:t> from 300MB to 100MB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Lower framework buffer size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35" y="2911881"/>
            <a:ext cx="7200534" cy="3567759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3101100" y="4651733"/>
            <a:ext cx="236394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474616" y="4716957"/>
            <a:ext cx="138229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map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4649403" y="4534388"/>
            <a:ext cx="335848" cy="968473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308536" y="4716957"/>
            <a:ext cx="154738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shuffle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968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00" y="2912400"/>
            <a:ext cx="7200212" cy="35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 </a:t>
            </a:r>
            <a:endParaRPr lang="en-US" altLang="zh-CN" dirty="0"/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change </a:t>
            </a:r>
            <a:r>
              <a:rPr lang="en-US" altLang="zh-CN" i="1" dirty="0" err="1" smtClean="0"/>
              <a:t>io.sort.mb</a:t>
            </a:r>
            <a:r>
              <a:rPr lang="en-US" altLang="zh-CN" dirty="0" smtClean="0"/>
              <a:t> from 300MB to 100MB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Lower framework buffer size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3101100" y="4651733"/>
            <a:ext cx="236394" cy="843668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812463" y="4716957"/>
            <a:ext cx="2305651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map buffer size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4649404" y="4426107"/>
            <a:ext cx="442754" cy="1076754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308536" y="4716957"/>
            <a:ext cx="2509778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shuffle buffer size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4768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change </a:t>
            </a:r>
            <a:r>
              <a:rPr lang="en-US" altLang="zh-CN" i="1" dirty="0" err="1"/>
              <a:t>spark.storage.memoryFraction</a:t>
            </a:r>
            <a:r>
              <a:rPr lang="en-US" altLang="zh-CN" dirty="0"/>
              <a:t> from 0.66 to 0.1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Lower the cache threshold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06" y="3252014"/>
            <a:ext cx="7219878" cy="3104336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3052163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449958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7" name="Explosion 1 56"/>
          <p:cNvSpPr/>
          <p:nvPr/>
        </p:nvSpPr>
        <p:spPr>
          <a:xfrm>
            <a:off x="5538371" y="488673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470705" y="5821741"/>
            <a:ext cx="231499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Cached data for reuse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5503094" y="4695305"/>
            <a:ext cx="0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65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change </a:t>
            </a:r>
            <a:r>
              <a:rPr lang="en-US" altLang="zh-CN" i="1" dirty="0" err="1"/>
              <a:t>spark.storage.memoryFraction</a:t>
            </a:r>
            <a:r>
              <a:rPr lang="en-US" altLang="zh-CN" dirty="0"/>
              <a:t> from 0.66 to </a:t>
            </a:r>
            <a:r>
              <a:rPr lang="en-US" altLang="zh-CN" dirty="0" smtClean="0"/>
              <a:t>0.1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Lower the cache threshold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052163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449958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00" y="3250800"/>
            <a:ext cx="7217238" cy="31032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606332" y="5821741"/>
            <a:ext cx="3464106" cy="584776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cache threshold,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Memory_only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to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Disk_only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503094" y="4695305"/>
            <a:ext cx="242538" cy="807556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17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1136" y="1639873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increase partition number, use range partition function</a:t>
            </a: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407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partition number/function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70" y="2894182"/>
            <a:ext cx="6177171" cy="3654688"/>
          </a:xfrm>
          <a:prstGeom prst="rect">
            <a:avLst/>
          </a:prstGeom>
        </p:spPr>
      </p:pic>
      <p:sp>
        <p:nvSpPr>
          <p:cNvPr id="55" name="Explosion 1 54"/>
          <p:cNvSpPr/>
          <p:nvPr/>
        </p:nvSpPr>
        <p:spPr>
          <a:xfrm>
            <a:off x="5924118" y="471754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652353" y="4840858"/>
            <a:ext cx="2130538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Unbalanced partition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0245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0" y="2894400"/>
            <a:ext cx="6176011" cy="365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1136" y="1639873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increase partition number, use range partition function</a:t>
            </a: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407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partition number/function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691384" y="4463094"/>
            <a:ext cx="1084299" cy="1044449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691384" y="4463094"/>
            <a:ext cx="0" cy="1044449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983783" y="4840858"/>
            <a:ext cx="4301027" cy="307777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Increase partition number, change partition function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1136" y="5507543"/>
            <a:ext cx="8427596" cy="86177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Related work: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Kwon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/>
                <a:cs typeface="Arial"/>
              </a:rPr>
              <a:t>YongChul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, et al. "</a:t>
            </a:r>
            <a:r>
              <a:rPr lang="en-US" sz="1600" dirty="0" err="1" smtClean="0">
                <a:solidFill>
                  <a:schemeClr val="bg1"/>
                </a:solidFill>
                <a:latin typeface="Arial"/>
                <a:cs typeface="Arial"/>
              </a:rPr>
              <a:t>SkewTune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: mitigating skew in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MapReduce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applications."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SIGMOD,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2012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.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Idea: Repartition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the unprocessed data for straggling tasks</a:t>
            </a:r>
            <a:endParaRPr lang="en-US" sz="16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741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660621" y="2506562"/>
            <a:ext cx="2330308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DAG-based stages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87738" y="2243090"/>
            <a:ext cx="2996112" cy="241726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60620" y="3628782"/>
            <a:ext cx="3218045" cy="203022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7739" y="4931594"/>
            <a:ext cx="2996112" cy="167891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883852" y="3341156"/>
            <a:ext cx="776769" cy="1319202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4" idx="1"/>
          </p:cNvCxnSpPr>
          <p:nvPr/>
        </p:nvCxnSpPr>
        <p:spPr>
          <a:xfrm flipV="1">
            <a:off x="3883852" y="4643894"/>
            <a:ext cx="776768" cy="117539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99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using composite key: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=&gt; &lt;(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k</a:t>
            </a:r>
            <a:r>
              <a:rPr lang="en-US" altLang="zh-CN" dirty="0"/>
              <a:t>’), </a:t>
            </a:r>
            <a:r>
              <a:rPr lang="en-US" altLang="zh-CN" i="1" dirty="0"/>
              <a:t>v</a:t>
            </a:r>
            <a:r>
              <a:rPr lang="en-US" altLang="zh-CN" dirty="0"/>
              <a:t>&gt;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Redesign the key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Rectangle 47"/>
          <p:cNvSpPr/>
          <p:nvPr/>
        </p:nvSpPr>
        <p:spPr>
          <a:xfrm>
            <a:off x="2152702" y="5120209"/>
            <a:ext cx="1709556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349551" y="5120209"/>
            <a:ext cx="803151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list(v)&gt; is much larger than &lt;k1,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1" name="Explosion 1 50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3012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using composite key: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=&gt; &lt;(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k</a:t>
            </a:r>
            <a:r>
              <a:rPr lang="en-US" altLang="zh-CN" dirty="0"/>
              <a:t>’), </a:t>
            </a:r>
            <a:r>
              <a:rPr lang="en-US" altLang="zh-CN" i="1" dirty="0"/>
              <a:t>v</a:t>
            </a:r>
            <a:r>
              <a:rPr lang="en-US" altLang="zh-CN" dirty="0"/>
              <a:t>&gt;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Redesign the key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00" y="3222000"/>
            <a:ext cx="6731018" cy="282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6" name="Rectangle 55"/>
          <p:cNvSpPr/>
          <p:nvPr/>
        </p:nvSpPr>
        <p:spPr>
          <a:xfrm>
            <a:off x="2138823" y="5104371"/>
            <a:ext cx="748118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886940" y="5104371"/>
            <a:ext cx="978505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65926" y="6100055"/>
            <a:ext cx="3708061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Using composite key (k, 1/2)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38823" y="5104371"/>
            <a:ext cx="1726622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73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a super giant string =&gt; split it to multiple strings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Split the large single record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0" name="Rectangle 59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 flipH="1">
            <a:off x="2141033" y="5305796"/>
            <a:ext cx="188913" cy="183753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v2&gt; is much larger than &lt;k4, v1&gt;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3" name="Explosion 1 62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4265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a super giant string =&gt; split it to multiple strings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Split the large single record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Split  large record into small records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00" y="3225600"/>
            <a:ext cx="6731018" cy="282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329948" y="5305795"/>
            <a:ext cx="378425" cy="183754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097887" y="5305795"/>
            <a:ext cx="378425" cy="183754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22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4" grpId="0" animBg="1"/>
      <p:bldP spid="15" grpId="0" animBg="1"/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5952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871123"/>
              </p:ext>
            </p:extLst>
          </p:nvPr>
        </p:nvGraphicFramePr>
        <p:xfrm>
          <a:off x="5280676" y="3057090"/>
          <a:ext cx="127252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262"/>
                <a:gridCol w="636262"/>
              </a:tblGrid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53735"/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526520"/>
              </p:ext>
            </p:extLst>
          </p:nvPr>
        </p:nvGraphicFramePr>
        <p:xfrm>
          <a:off x="1228738" y="3057090"/>
          <a:ext cx="127252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262"/>
                <a:gridCol w="636262"/>
              </a:tblGrid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010595" y="4346639"/>
            <a:ext cx="1215186" cy="29561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80676" y="3402227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80676" y="3776182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80676" y="4200600"/>
            <a:ext cx="1272524" cy="1416102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80676" y="5616702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16938" y="3402227"/>
            <a:ext cx="636262" cy="2580942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17771" y="2578530"/>
            <a:ext cx="416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Example</a:t>
            </a:r>
            <a:r>
              <a:rPr lang="zh-CN" altLang="en-US" dirty="0" smtClean="0">
                <a:latin typeface="Arial"/>
                <a:cs typeface="Arial"/>
              </a:rPr>
              <a:t>：</a:t>
            </a:r>
            <a:r>
              <a:rPr lang="en-US" dirty="0" err="1">
                <a:latin typeface="Arial"/>
                <a:cs typeface="Arial"/>
              </a:rPr>
              <a:t>groupBy</a:t>
            </a:r>
            <a:r>
              <a:rPr lang="en-US" dirty="0">
                <a:latin typeface="Arial"/>
                <a:cs typeface="Arial"/>
              </a:rPr>
              <a:t>(A), then Sort(B</a:t>
            </a:r>
            <a:r>
              <a:rPr lang="en-US" dirty="0" smtClean="0">
                <a:latin typeface="Arial"/>
                <a:cs typeface="Arial"/>
              </a:rPr>
              <a:t>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Right Arrow 20"/>
          <p:cNvSpPr/>
          <p:nvPr/>
        </p:nvSpPr>
        <p:spPr>
          <a:xfrm rot="5400000">
            <a:off x="6669034" y="4562158"/>
            <a:ext cx="1068937" cy="29561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Brace 2"/>
          <p:cNvSpPr/>
          <p:nvPr/>
        </p:nvSpPr>
        <p:spPr>
          <a:xfrm>
            <a:off x="5036819" y="3459521"/>
            <a:ext cx="177799" cy="316661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>
            <a:off x="5036819" y="3840216"/>
            <a:ext cx="177799" cy="316661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/>
          <p:cNvSpPr/>
          <p:nvPr/>
        </p:nvSpPr>
        <p:spPr>
          <a:xfrm>
            <a:off x="5036819" y="4200600"/>
            <a:ext cx="177799" cy="1416102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>
            <a:off x="5036819" y="5626862"/>
            <a:ext cx="177799" cy="389154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88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983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765567"/>
              </p:ext>
            </p:extLst>
          </p:nvPr>
        </p:nvGraphicFramePr>
        <p:xfrm>
          <a:off x="197062" y="3205212"/>
          <a:ext cx="8964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611725"/>
              </p:ext>
            </p:extLst>
          </p:nvPr>
        </p:nvGraphicFramePr>
        <p:xfrm>
          <a:off x="197062" y="4690334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1379426" y="3880354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79426" y="5467419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662867"/>
              </p:ext>
            </p:extLst>
          </p:nvPr>
        </p:nvGraphicFramePr>
        <p:xfrm>
          <a:off x="2562181" y="2953392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8145"/>
              </p:ext>
            </p:extLst>
          </p:nvPr>
        </p:nvGraphicFramePr>
        <p:xfrm>
          <a:off x="2562181" y="494089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211691"/>
              </p:ext>
            </p:extLst>
          </p:nvPr>
        </p:nvGraphicFramePr>
        <p:xfrm>
          <a:off x="4083025" y="2919838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660133"/>
              </p:ext>
            </p:extLst>
          </p:nvPr>
        </p:nvGraphicFramePr>
        <p:xfrm>
          <a:off x="4083025" y="5355184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47004"/>
              </p:ext>
            </p:extLst>
          </p:nvPr>
        </p:nvGraphicFramePr>
        <p:xfrm>
          <a:off x="2562181" y="4182154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680968"/>
              </p:ext>
            </p:extLst>
          </p:nvPr>
        </p:nvGraphicFramePr>
        <p:xfrm>
          <a:off x="2562181" y="5820767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cxnSp>
        <p:nvCxnSpPr>
          <p:cNvPr id="23" name="Straight Arrow Connector 22"/>
          <p:cNvCxnSpPr>
            <a:endCxn id="11" idx="1"/>
          </p:cNvCxnSpPr>
          <p:nvPr/>
        </p:nvCxnSpPr>
        <p:spPr>
          <a:xfrm flipV="1">
            <a:off x="1093462" y="4050672"/>
            <a:ext cx="285964" cy="50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3"/>
            <a:endCxn id="12" idx="1"/>
          </p:cNvCxnSpPr>
          <p:nvPr/>
        </p:nvCxnSpPr>
        <p:spPr>
          <a:xfrm>
            <a:off x="1093462" y="5238974"/>
            <a:ext cx="285964" cy="398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3"/>
            <a:endCxn id="19" idx="1"/>
          </p:cNvCxnSpPr>
          <p:nvPr/>
        </p:nvCxnSpPr>
        <p:spPr>
          <a:xfrm>
            <a:off x="3458581" y="3502032"/>
            <a:ext cx="624444" cy="332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7" idx="3"/>
            <a:endCxn id="19" idx="1"/>
          </p:cNvCxnSpPr>
          <p:nvPr/>
        </p:nvCxnSpPr>
        <p:spPr>
          <a:xfrm flipV="1">
            <a:off x="3458581" y="3834238"/>
            <a:ext cx="624444" cy="1472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3"/>
            <a:endCxn id="20" idx="1"/>
          </p:cNvCxnSpPr>
          <p:nvPr/>
        </p:nvCxnSpPr>
        <p:spPr>
          <a:xfrm>
            <a:off x="3458581" y="4365034"/>
            <a:ext cx="624444" cy="135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3"/>
            <a:endCxn id="20" idx="1"/>
          </p:cNvCxnSpPr>
          <p:nvPr/>
        </p:nvCxnSpPr>
        <p:spPr>
          <a:xfrm flipV="1">
            <a:off x="3458581" y="5720944"/>
            <a:ext cx="624444" cy="282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3"/>
            <a:endCxn id="16" idx="1"/>
          </p:cNvCxnSpPr>
          <p:nvPr/>
        </p:nvCxnSpPr>
        <p:spPr>
          <a:xfrm flipV="1">
            <a:off x="2342799" y="3502032"/>
            <a:ext cx="219382" cy="548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1" idx="3"/>
            <a:endCxn id="10" idx="1"/>
          </p:cNvCxnSpPr>
          <p:nvPr/>
        </p:nvCxnSpPr>
        <p:spPr>
          <a:xfrm>
            <a:off x="2342799" y="4050672"/>
            <a:ext cx="219382" cy="314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3"/>
            <a:endCxn id="17" idx="1"/>
          </p:cNvCxnSpPr>
          <p:nvPr/>
        </p:nvCxnSpPr>
        <p:spPr>
          <a:xfrm flipV="1">
            <a:off x="2342799" y="5306656"/>
            <a:ext cx="219382" cy="3310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2" idx="3"/>
            <a:endCxn id="21" idx="1"/>
          </p:cNvCxnSpPr>
          <p:nvPr/>
        </p:nvCxnSpPr>
        <p:spPr>
          <a:xfrm>
            <a:off x="2342799" y="5637737"/>
            <a:ext cx="219382" cy="36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5375283" y="3102718"/>
            <a:ext cx="2408465" cy="137118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5375283" y="5503734"/>
            <a:ext cx="2408465" cy="4561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cxnSp>
        <p:nvCxnSpPr>
          <p:cNvPr id="63" name="Straight Arrow Connector 62"/>
          <p:cNvCxnSpPr>
            <a:stCxn id="19" idx="3"/>
            <a:endCxn id="61" idx="1"/>
          </p:cNvCxnSpPr>
          <p:nvPr/>
        </p:nvCxnSpPr>
        <p:spPr>
          <a:xfrm flipV="1">
            <a:off x="4979425" y="3788309"/>
            <a:ext cx="395858" cy="459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0" idx="3"/>
            <a:endCxn id="62" idx="1"/>
          </p:cNvCxnSpPr>
          <p:nvPr/>
        </p:nvCxnSpPr>
        <p:spPr>
          <a:xfrm>
            <a:off x="4979425" y="5720944"/>
            <a:ext cx="395858" cy="1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791315"/>
              </p:ext>
            </p:extLst>
          </p:nvPr>
        </p:nvGraphicFramePr>
        <p:xfrm>
          <a:off x="8078040" y="517406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51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400115"/>
              </p:ext>
            </p:extLst>
          </p:nvPr>
        </p:nvGraphicFramePr>
        <p:xfrm>
          <a:off x="8078040" y="3319152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4" name="Straight Arrow Connector 73"/>
          <p:cNvCxnSpPr>
            <a:stCxn id="61" idx="3"/>
            <a:endCxn id="72" idx="1"/>
          </p:cNvCxnSpPr>
          <p:nvPr/>
        </p:nvCxnSpPr>
        <p:spPr>
          <a:xfrm>
            <a:off x="7783748" y="3788309"/>
            <a:ext cx="294292" cy="4452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2" idx="3"/>
            <a:endCxn id="71" idx="1"/>
          </p:cNvCxnSpPr>
          <p:nvPr/>
        </p:nvCxnSpPr>
        <p:spPr>
          <a:xfrm flipV="1">
            <a:off x="7783748" y="5539826"/>
            <a:ext cx="294292" cy="191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4089729" y="3308800"/>
            <a:ext cx="896400" cy="14398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926592"/>
              </p:ext>
            </p:extLst>
          </p:nvPr>
        </p:nvGraphicFramePr>
        <p:xfrm>
          <a:off x="197062" y="27369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873897" y="2485033"/>
            <a:ext cx="1352128" cy="369332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Arial"/>
                <a:cs typeface="Arial"/>
              </a:rPr>
              <a:t>groupBy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(A)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008933"/>
              </p:ext>
            </p:extLst>
          </p:nvPr>
        </p:nvGraphicFramePr>
        <p:xfrm>
          <a:off x="8078040" y="28893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70" name="Rectangle 69"/>
          <p:cNvSpPr/>
          <p:nvPr/>
        </p:nvSpPr>
        <p:spPr>
          <a:xfrm>
            <a:off x="2500531" y="2483525"/>
            <a:ext cx="1031465" cy="369332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Partition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697015"/>
              </p:ext>
            </p:extLst>
          </p:nvPr>
        </p:nvGraphicFramePr>
        <p:xfrm>
          <a:off x="6053665" y="3940178"/>
          <a:ext cx="168962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2406"/>
                <a:gridCol w="422406"/>
                <a:gridCol w="422406"/>
                <a:gridCol w="422406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sp>
        <p:nvSpPr>
          <p:cNvPr id="49" name="Explosion 1 48"/>
          <p:cNvSpPr/>
          <p:nvPr/>
        </p:nvSpPr>
        <p:spPr>
          <a:xfrm>
            <a:off x="7075254" y="3467297"/>
            <a:ext cx="911587" cy="634041"/>
          </a:xfrm>
          <a:prstGeom prst="irregularSeal1">
            <a:avLst/>
          </a:prstGeom>
          <a:solidFill>
            <a:srgbClr val="953735"/>
          </a:solidFill>
          <a:ln>
            <a:solidFill>
              <a:srgbClr val="9537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509789" y="3940178"/>
            <a:ext cx="50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416889" y="3550852"/>
            <a:ext cx="5609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Sort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 flipV="1">
            <a:off x="4986129" y="4305938"/>
            <a:ext cx="1067536" cy="241976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57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61" grpId="0" animBg="1"/>
      <p:bldP spid="62" grpId="0" animBg="1"/>
      <p:bldP spid="93" grpId="0" animBg="1"/>
      <p:bldP spid="15" grpId="0" animBg="1"/>
      <p:bldP spid="70" grpId="0" animBg="1"/>
      <p:bldP spid="49" grpId="0" animBg="1"/>
      <p:bldP spid="73" grpId="0"/>
      <p:bldP spid="8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5952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13517"/>
              </p:ext>
            </p:extLst>
          </p:nvPr>
        </p:nvGraphicFramePr>
        <p:xfrm>
          <a:off x="197062" y="3205212"/>
          <a:ext cx="8964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992108"/>
              </p:ext>
            </p:extLst>
          </p:nvPr>
        </p:nvGraphicFramePr>
        <p:xfrm>
          <a:off x="197062" y="4690334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1379426" y="3880354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379426" y="5467419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65156"/>
              </p:ext>
            </p:extLst>
          </p:nvPr>
        </p:nvGraphicFramePr>
        <p:xfrm>
          <a:off x="2562181" y="2953392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latin typeface="Arial"/>
                          <a:cs typeface="Arial"/>
                        </a:rPr>
                        <a:t>3,2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3,7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319220"/>
              </p:ext>
            </p:extLst>
          </p:nvPr>
        </p:nvGraphicFramePr>
        <p:xfrm>
          <a:off x="2562181" y="494089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1,3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453764"/>
              </p:ext>
            </p:extLst>
          </p:nvPr>
        </p:nvGraphicFramePr>
        <p:xfrm>
          <a:off x="4083025" y="2919838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1,3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3,7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353583"/>
              </p:ext>
            </p:extLst>
          </p:nvPr>
        </p:nvGraphicFramePr>
        <p:xfrm>
          <a:off x="4083025" y="5355184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438313"/>
              </p:ext>
            </p:extLst>
          </p:nvPr>
        </p:nvGraphicFramePr>
        <p:xfrm>
          <a:off x="2562181" y="4182154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4,1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98132"/>
              </p:ext>
            </p:extLst>
          </p:nvPr>
        </p:nvGraphicFramePr>
        <p:xfrm>
          <a:off x="2562181" y="5820767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2,1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cxnSp>
        <p:nvCxnSpPr>
          <p:cNvPr id="61" name="Straight Arrow Connector 60"/>
          <p:cNvCxnSpPr>
            <a:endCxn id="53" idx="1"/>
          </p:cNvCxnSpPr>
          <p:nvPr/>
        </p:nvCxnSpPr>
        <p:spPr>
          <a:xfrm flipV="1">
            <a:off x="1093462" y="4050672"/>
            <a:ext cx="285964" cy="50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2" idx="3"/>
            <a:endCxn id="54" idx="1"/>
          </p:cNvCxnSpPr>
          <p:nvPr/>
        </p:nvCxnSpPr>
        <p:spPr>
          <a:xfrm>
            <a:off x="1093462" y="5238974"/>
            <a:ext cx="285964" cy="398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5" idx="3"/>
            <a:endCxn id="57" idx="1"/>
          </p:cNvCxnSpPr>
          <p:nvPr/>
        </p:nvCxnSpPr>
        <p:spPr>
          <a:xfrm>
            <a:off x="3458581" y="3502032"/>
            <a:ext cx="624444" cy="332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6" idx="3"/>
            <a:endCxn id="57" idx="1"/>
          </p:cNvCxnSpPr>
          <p:nvPr/>
        </p:nvCxnSpPr>
        <p:spPr>
          <a:xfrm flipV="1">
            <a:off x="3458581" y="3834238"/>
            <a:ext cx="624444" cy="1472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9" idx="3"/>
            <a:endCxn id="58" idx="1"/>
          </p:cNvCxnSpPr>
          <p:nvPr/>
        </p:nvCxnSpPr>
        <p:spPr>
          <a:xfrm>
            <a:off x="3458581" y="4365034"/>
            <a:ext cx="624444" cy="135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0" idx="3"/>
            <a:endCxn id="58" idx="1"/>
          </p:cNvCxnSpPr>
          <p:nvPr/>
        </p:nvCxnSpPr>
        <p:spPr>
          <a:xfrm flipV="1">
            <a:off x="3458581" y="5720944"/>
            <a:ext cx="624444" cy="282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3" idx="3"/>
            <a:endCxn id="55" idx="1"/>
          </p:cNvCxnSpPr>
          <p:nvPr/>
        </p:nvCxnSpPr>
        <p:spPr>
          <a:xfrm flipV="1">
            <a:off x="2342799" y="3502032"/>
            <a:ext cx="219382" cy="548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3" idx="3"/>
            <a:endCxn id="59" idx="1"/>
          </p:cNvCxnSpPr>
          <p:nvPr/>
        </p:nvCxnSpPr>
        <p:spPr>
          <a:xfrm>
            <a:off x="2342799" y="4050672"/>
            <a:ext cx="219382" cy="314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4" idx="3"/>
            <a:endCxn id="56" idx="1"/>
          </p:cNvCxnSpPr>
          <p:nvPr/>
        </p:nvCxnSpPr>
        <p:spPr>
          <a:xfrm flipV="1">
            <a:off x="2342799" y="5306656"/>
            <a:ext cx="219382" cy="3310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54" idx="3"/>
            <a:endCxn id="60" idx="1"/>
          </p:cNvCxnSpPr>
          <p:nvPr/>
        </p:nvCxnSpPr>
        <p:spPr>
          <a:xfrm>
            <a:off x="2342799" y="5637737"/>
            <a:ext cx="219382" cy="36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5348967" y="3228172"/>
            <a:ext cx="2408465" cy="77958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  <a:p>
            <a:pPr algn="ctr"/>
            <a:endParaRPr lang="en-US" sz="1400" b="1" dirty="0" smtClean="0">
              <a:latin typeface="Arial"/>
              <a:cs typeface="Arial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5375283" y="5503734"/>
            <a:ext cx="2408465" cy="4561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cxnSp>
        <p:nvCxnSpPr>
          <p:cNvPr id="79" name="Straight Arrow Connector 78"/>
          <p:cNvCxnSpPr>
            <a:stCxn id="57" idx="3"/>
            <a:endCxn id="76" idx="1"/>
          </p:cNvCxnSpPr>
          <p:nvPr/>
        </p:nvCxnSpPr>
        <p:spPr>
          <a:xfrm flipV="1">
            <a:off x="4979425" y="3617965"/>
            <a:ext cx="369542" cy="2162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8" idx="3"/>
            <a:endCxn id="78" idx="1"/>
          </p:cNvCxnSpPr>
          <p:nvPr/>
        </p:nvCxnSpPr>
        <p:spPr>
          <a:xfrm>
            <a:off x="4979425" y="5720944"/>
            <a:ext cx="395858" cy="1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957717"/>
              </p:ext>
            </p:extLst>
          </p:nvPr>
        </p:nvGraphicFramePr>
        <p:xfrm>
          <a:off x="8078040" y="517406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51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le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860319"/>
              </p:ext>
            </p:extLst>
          </p:nvPr>
        </p:nvGraphicFramePr>
        <p:xfrm>
          <a:off x="8078040" y="3319152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7" name="Straight Arrow Connector 96"/>
          <p:cNvCxnSpPr>
            <a:stCxn id="76" idx="3"/>
            <a:endCxn id="96" idx="1"/>
          </p:cNvCxnSpPr>
          <p:nvPr/>
        </p:nvCxnSpPr>
        <p:spPr>
          <a:xfrm>
            <a:off x="7757432" y="3617965"/>
            <a:ext cx="320608" cy="615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78" idx="3"/>
            <a:endCxn id="81" idx="1"/>
          </p:cNvCxnSpPr>
          <p:nvPr/>
        </p:nvCxnSpPr>
        <p:spPr>
          <a:xfrm flipV="1">
            <a:off x="7783748" y="5539826"/>
            <a:ext cx="294292" cy="191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4089729" y="3308800"/>
            <a:ext cx="889696" cy="14398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1" name="Table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653441"/>
              </p:ext>
            </p:extLst>
          </p:nvPr>
        </p:nvGraphicFramePr>
        <p:xfrm>
          <a:off x="197062" y="27369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02" name="Rectangle 101"/>
          <p:cNvSpPr/>
          <p:nvPr/>
        </p:nvSpPr>
        <p:spPr>
          <a:xfrm>
            <a:off x="3790430" y="2483525"/>
            <a:ext cx="1723962" cy="369332"/>
          </a:xfrm>
          <a:prstGeom prst="rect">
            <a:avLst/>
          </a:prstGeom>
          <a:solidFill>
            <a:srgbClr val="C0504D"/>
          </a:solidFill>
          <a:ln>
            <a:solidFill>
              <a:srgbClr val="800000"/>
            </a:solidFill>
          </a:ln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groupBy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((A,B))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03" name="Table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820883"/>
              </p:ext>
            </p:extLst>
          </p:nvPr>
        </p:nvGraphicFramePr>
        <p:xfrm>
          <a:off x="8078040" y="28893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04" name="Rectangle 103"/>
          <p:cNvSpPr/>
          <p:nvPr/>
        </p:nvSpPr>
        <p:spPr>
          <a:xfrm>
            <a:off x="2364901" y="2483525"/>
            <a:ext cx="1370066" cy="369332"/>
          </a:xfrm>
          <a:prstGeom prst="rect">
            <a:avLst/>
          </a:prstGeom>
          <a:solidFill>
            <a:schemeClr val="accent2"/>
          </a:solidFill>
          <a:ln>
            <a:solidFill>
              <a:srgbClr val="8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Put </a:t>
            </a:r>
            <a:r>
              <a:rPr lang="en-US" altLang="zh-CN" i="1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 into </a:t>
            </a:r>
            <a:r>
              <a:rPr lang="en-US" altLang="zh-CN" i="1" dirty="0" smtClean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lang="en-US" i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09" name="Straight Arrow Connector 108"/>
          <p:cNvCxnSpPr>
            <a:stCxn id="100" idx="3"/>
            <a:endCxn id="96" idx="1"/>
          </p:cNvCxnSpPr>
          <p:nvPr/>
        </p:nvCxnSpPr>
        <p:spPr>
          <a:xfrm>
            <a:off x="4979425" y="4028719"/>
            <a:ext cx="3098615" cy="204833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8084744" y="3714542"/>
            <a:ext cx="889696" cy="1459523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714781" y="4563972"/>
            <a:ext cx="1247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k</a:t>
            </a:r>
            <a:r>
              <a:rPr lang="en-US" dirty="0">
                <a:latin typeface="Arial"/>
                <a:cs typeface="Arial"/>
              </a:rPr>
              <a:t> is </a:t>
            </a:r>
            <a:r>
              <a:rPr lang="en-US" dirty="0" smtClean="0">
                <a:latin typeface="Arial"/>
                <a:cs typeface="Arial"/>
              </a:rPr>
              <a:t>sorted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5634469" y="4101338"/>
            <a:ext cx="18374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Arial"/>
                <a:cs typeface="Arial"/>
              </a:rPr>
              <a:t>Output (</a:t>
            </a:r>
            <a:r>
              <a:rPr lang="en-US" sz="1600" b="1" dirty="0" err="1">
                <a:latin typeface="Arial"/>
                <a:cs typeface="Arial"/>
              </a:rPr>
              <a:t>k.first</a:t>
            </a:r>
            <a:r>
              <a:rPr lang="en-US" sz="1600" b="1" dirty="0">
                <a:latin typeface="Arial"/>
                <a:cs typeface="Arial"/>
              </a:rPr>
              <a:t>, v)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4094167" y="3296472"/>
            <a:ext cx="430826" cy="143015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>
            <a:stCxn id="114" idx="3"/>
            <a:endCxn id="49" idx="1"/>
          </p:cNvCxnSpPr>
          <p:nvPr/>
        </p:nvCxnSpPr>
        <p:spPr>
          <a:xfrm>
            <a:off x="4524993" y="4011551"/>
            <a:ext cx="1189788" cy="737087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479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76" grpId="0" animBg="1"/>
      <p:bldP spid="78" grpId="0" animBg="1"/>
      <p:bldP spid="100" grpId="0" animBg="1"/>
      <p:bldP spid="102" grpId="0" animBg="1"/>
      <p:bldP spid="104" grpId="0" animBg="1"/>
      <p:bldP spid="110" grpId="0" animBg="1"/>
      <p:bldP spid="49" grpId="0"/>
      <p:bldP spid="111" grpId="0"/>
      <p:bldP spid="1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38" y="2960498"/>
            <a:ext cx="6082861" cy="276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3" name="Rectangle 62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1815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1822" y="633603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3955" y="6375307"/>
            <a:ext cx="1560708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96622" y="6379645"/>
            <a:ext cx="1492663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22107" y="6329381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00" y="2962800"/>
            <a:ext cx="6083300" cy="375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710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38" y="2962275"/>
            <a:ext cx="6083300" cy="375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1822" y="633603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3955" y="6375307"/>
            <a:ext cx="1560708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96622" y="6379645"/>
            <a:ext cx="1492663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22107" y="6329381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9092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875408" y="2459053"/>
            <a:ext cx="528619" cy="197072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93402" y="2483711"/>
            <a:ext cx="528619" cy="197072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75408" y="5106004"/>
            <a:ext cx="528619" cy="147119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886476" y="5106004"/>
            <a:ext cx="528619" cy="147119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288890" y="3926213"/>
            <a:ext cx="528619" cy="156463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763223" y="3926213"/>
            <a:ext cx="528619" cy="1679764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387037" y="3926213"/>
            <a:ext cx="528619" cy="156463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60622" y="250656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RDDs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2111" y="2046095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1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92248" y="2044606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2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52111" y="4637593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3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792248" y="4637593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4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60622" y="3273528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5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09331" y="3272039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6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313059" y="3270550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7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02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8" grpId="0" animBg="1"/>
      <p:bldP spid="19" grpId="0" animBg="1"/>
      <p:bldP spid="20" grpId="0" animBg="1"/>
      <p:bldP spid="22" grpId="0" animBg="1"/>
      <p:bldP spid="14" grpId="0" animBg="1"/>
      <p:bldP spid="16" grpId="0" animBg="1"/>
      <p:bldP spid="17" grpId="0" animBg="1"/>
      <p:bldP spid="21" grpId="0" animBg="1"/>
      <p:bldP spid="23" grpId="0" animBg="1"/>
      <p:bldP spid="24" grpId="0" animBg="1"/>
      <p:bldP spid="2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394695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13109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66310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493493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47032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20673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573874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01056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1"/>
            <a:ext cx="1707829" cy="3203037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>
            <a:stCxn id="38" idx="3"/>
            <a:endCxn id="22" idx="1"/>
          </p:cNvCxnSpPr>
          <p:nvPr/>
        </p:nvCxnSpPr>
        <p:spPr>
          <a:xfrm flipV="1">
            <a:off x="2704062" y="3959070"/>
            <a:ext cx="1005410" cy="681160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709472" y="3666094"/>
            <a:ext cx="1604208" cy="58595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9356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an 70"/>
          <p:cNvSpPr/>
          <p:nvPr/>
        </p:nvSpPr>
        <p:spPr>
          <a:xfrm>
            <a:off x="2895098" y="4701833"/>
            <a:ext cx="3739382" cy="1314000"/>
          </a:xfrm>
          <a:prstGeom prst="can">
            <a:avLst>
              <a:gd name="adj" fmla="val 34232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Arial"/>
                <a:cs typeface="Arial"/>
              </a:rPr>
              <a:t>Disk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53060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26700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887410" y="3757783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79902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50708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74890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48530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60173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2891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2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96233" y="4259557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96233" y="5481974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38" idx="3"/>
            <a:endCxn id="48" idx="1"/>
          </p:cNvCxnSpPr>
          <p:nvPr/>
        </p:nvCxnSpPr>
        <p:spPr>
          <a:xfrm>
            <a:off x="2704062" y="3564931"/>
            <a:ext cx="1183348" cy="398999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8" idx="2"/>
          </p:cNvCxnSpPr>
          <p:nvPr/>
        </p:nvCxnSpPr>
        <p:spPr>
          <a:xfrm flipH="1">
            <a:off x="3982720" y="4170076"/>
            <a:ext cx="534384" cy="1031260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24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107 0.18958 " pathEditMode="relative" ptsTypes="AA">
                                      <p:cBhvr>
                                        <p:cTn id="2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48" grpId="0" animBg="1"/>
      <p:bldP spid="48" grpId="1" animBg="1"/>
      <p:bldP spid="48" grpId="2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an 70"/>
          <p:cNvSpPr/>
          <p:nvPr/>
        </p:nvSpPr>
        <p:spPr>
          <a:xfrm>
            <a:off x="2895098" y="4701833"/>
            <a:ext cx="3739382" cy="1315483"/>
          </a:xfrm>
          <a:prstGeom prst="can">
            <a:avLst>
              <a:gd name="adj" fmla="val 34232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Arial"/>
                <a:cs typeface="Arial"/>
              </a:rPr>
              <a:t>Disk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53060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</a:p>
          <a:p>
            <a:pPr algn="ctr"/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26700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53026" y="5115655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79902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50708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74890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48530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60173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2891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2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96233" y="4259557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96233" y="5481974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48" idx="0"/>
          </p:cNvCxnSpPr>
          <p:nvPr/>
        </p:nvCxnSpPr>
        <p:spPr>
          <a:xfrm flipV="1">
            <a:off x="3982720" y="4091151"/>
            <a:ext cx="701040" cy="1024504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3" idx="3"/>
            <a:endCxn id="27" idx="1"/>
          </p:cNvCxnSpPr>
          <p:nvPr/>
        </p:nvCxnSpPr>
        <p:spPr>
          <a:xfrm>
            <a:off x="2704062" y="4785776"/>
            <a:ext cx="851938" cy="763548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556000" y="5343177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860800" y="5526291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39" name="Straight Arrow Connector 38"/>
          <p:cNvCxnSpPr>
            <a:stCxn id="44" idx="3"/>
            <a:endCxn id="37" idx="1"/>
          </p:cNvCxnSpPr>
          <p:nvPr/>
        </p:nvCxnSpPr>
        <p:spPr>
          <a:xfrm flipV="1">
            <a:off x="2704062" y="5732438"/>
            <a:ext cx="1156738" cy="275755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683742" y="3636595"/>
            <a:ext cx="1156738" cy="1550724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7" idx="0"/>
          </p:cNvCxnSpPr>
          <p:nvPr/>
        </p:nvCxnSpPr>
        <p:spPr>
          <a:xfrm flipV="1">
            <a:off x="4185694" y="4165600"/>
            <a:ext cx="498066" cy="1177577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7" idx="0"/>
          </p:cNvCxnSpPr>
          <p:nvPr/>
        </p:nvCxnSpPr>
        <p:spPr>
          <a:xfrm flipV="1">
            <a:off x="4490494" y="4165600"/>
            <a:ext cx="193266" cy="1360691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616960" y="3835842"/>
            <a:ext cx="1801369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Cleanup() { merge; }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838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&lt;K1’, V1’&gt;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838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&lt;K2’, V2’&gt;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38233" y="4394695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&lt;K1002’, V1002’&gt;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838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838233" y="413109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&lt;K1001’, V1001’&gt;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838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&lt;K1000’, V1000’&gt;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838233" y="466310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838233" y="493493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&lt;K2000’, V2000’&gt;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838233" y="547032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&lt;K2002’, V2002’&gt;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838233" y="520673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&lt;K2001’, V2001’&gt;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838233" y="573874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838233" y="601056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&lt;K2660’, V2660’&gt;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64" name="Straight Arrow Connector 63"/>
          <p:cNvCxnSpPr>
            <a:stCxn id="32" idx="3"/>
            <a:endCxn id="56" idx="1"/>
          </p:cNvCxnSpPr>
          <p:nvPr/>
        </p:nvCxnSpPr>
        <p:spPr>
          <a:xfrm>
            <a:off x="5418329" y="3989731"/>
            <a:ext cx="1419904" cy="256957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6838233" y="3041068"/>
            <a:ext cx="1707829" cy="320743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3119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925113" y="4528093"/>
            <a:ext cx="1707829" cy="978627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&lt;K3, K3&gt;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65960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skip the extremely large single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</a:t>
            </a:r>
            <a:r>
              <a:rPr lang="en-US" altLang="zh-CN" dirty="0" smtClean="0"/>
              <a:t>record</a:t>
            </a:r>
          </a:p>
          <a:p>
            <a:pPr lvl="2"/>
            <a:r>
              <a:rPr lang="en-US" altLang="zh-CN" dirty="0" smtClean="0"/>
              <a:t>Useful while </a:t>
            </a:r>
            <a:r>
              <a:rPr lang="en-US" altLang="zh-CN" dirty="0" smtClean="0">
                <a:solidFill>
                  <a:srgbClr val="393BAA"/>
                </a:solidFill>
              </a:rPr>
              <a:t>invoking a third-party library </a:t>
            </a:r>
            <a:r>
              <a:rPr lang="en-US" altLang="zh-CN" dirty="0" smtClean="0"/>
              <a:t>without code</a:t>
            </a:r>
          </a:p>
          <a:p>
            <a:pPr lvl="2"/>
            <a:r>
              <a:rPr lang="en-US" altLang="zh-CN" dirty="0" smtClean="0"/>
              <a:t>Useful while users </a:t>
            </a:r>
            <a:r>
              <a:rPr lang="en-US" altLang="zh-CN" dirty="0" smtClean="0">
                <a:solidFill>
                  <a:srgbClr val="393BAA"/>
                </a:solidFill>
              </a:rPr>
              <a:t>do not need precise results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4: Skip the abnormal data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49" name="Multiply 48"/>
          <p:cNvSpPr/>
          <p:nvPr/>
        </p:nvSpPr>
        <p:spPr>
          <a:xfrm>
            <a:off x="2009957" y="4750591"/>
            <a:ext cx="698043" cy="624049"/>
          </a:xfrm>
          <a:prstGeom prst="mathMultiply">
            <a:avLst>
              <a:gd name="adj1" fmla="val 18256"/>
            </a:avLst>
          </a:prstGeom>
          <a:solidFill>
            <a:srgbClr val="953735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25113" y="39810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25113" y="42528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433579" y="4252840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212251" y="400153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&lt;K1’, V1’&gt;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212251" y="427336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&lt;K2’, V2’&gt;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212251" y="454516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&lt;K4’, V4’&gt;</a:t>
            </a:r>
          </a:p>
        </p:txBody>
      </p:sp>
      <p:cxnSp>
        <p:nvCxnSpPr>
          <p:cNvPr id="44" name="Straight Arrow Connector 43"/>
          <p:cNvCxnSpPr>
            <a:stCxn id="22" idx="3"/>
          </p:cNvCxnSpPr>
          <p:nvPr/>
        </p:nvCxnSpPr>
        <p:spPr>
          <a:xfrm>
            <a:off x="2632942" y="4096609"/>
            <a:ext cx="1085618" cy="679734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925113" y="55458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&lt;K4, V4&gt;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718560" y="4622454"/>
            <a:ext cx="1473200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95373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process(k, v)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8" name="Straight Arrow Connector 47"/>
          <p:cNvCxnSpPr>
            <a:stCxn id="47" idx="3"/>
            <a:endCxn id="35" idx="1"/>
          </p:cNvCxnSpPr>
          <p:nvPr/>
        </p:nvCxnSpPr>
        <p:spPr>
          <a:xfrm flipV="1">
            <a:off x="5191760" y="4117131"/>
            <a:ext cx="1020491" cy="659212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632942" y="4358640"/>
            <a:ext cx="1085618" cy="417703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36" idx="1"/>
          </p:cNvCxnSpPr>
          <p:nvPr/>
        </p:nvCxnSpPr>
        <p:spPr>
          <a:xfrm flipV="1">
            <a:off x="5191760" y="4388954"/>
            <a:ext cx="1020491" cy="387389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2632942" y="4778974"/>
            <a:ext cx="689378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skip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56" name="Straight Arrow Connector 55"/>
          <p:cNvCxnSpPr>
            <a:stCxn id="45" idx="3"/>
          </p:cNvCxnSpPr>
          <p:nvPr/>
        </p:nvCxnSpPr>
        <p:spPr>
          <a:xfrm flipV="1">
            <a:off x="2632942" y="4776343"/>
            <a:ext cx="1085618" cy="885116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7" idx="3"/>
            <a:endCxn id="39" idx="1"/>
          </p:cNvCxnSpPr>
          <p:nvPr/>
        </p:nvCxnSpPr>
        <p:spPr>
          <a:xfrm flipV="1">
            <a:off x="5191760" y="4660752"/>
            <a:ext cx="1020491" cy="115591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25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35" grpId="0" animBg="1"/>
      <p:bldP spid="36" grpId="0" animBg="1"/>
      <p:bldP spid="39" grpId="0" animBg="1"/>
      <p:bldP spid="5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321532" cy="196596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>
                <a:solidFill>
                  <a:srgbClr val="393BAA"/>
                </a:solidFill>
              </a:rPr>
              <a:t>Aggregates tasks</a:t>
            </a:r>
            <a:r>
              <a:rPr lang="en-US" altLang="zh-CN" dirty="0">
                <a:solidFill>
                  <a:srgbClr val="393BAA"/>
                </a:solidFill>
              </a:rPr>
              <a:t>’ outputs in a multi-level tree </a:t>
            </a:r>
            <a:r>
              <a:rPr lang="en-US" altLang="zh-CN" dirty="0" smtClean="0">
                <a:solidFill>
                  <a:srgbClr val="393BAA"/>
                </a:solidFill>
              </a:rPr>
              <a:t>pattern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5: 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Use tree aggregation instead of direct collect()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3290056"/>
            <a:ext cx="8006080" cy="2721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922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an 139"/>
          <p:cNvSpPr/>
          <p:nvPr/>
        </p:nvSpPr>
        <p:spPr>
          <a:xfrm>
            <a:off x="2331843" y="4889224"/>
            <a:ext cx="3146256" cy="7279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Enable dynamic memory management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Automatically balance the runtime memory usage of the framework and user code</a:t>
            </a:r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en-US" dirty="0" smtClean="0"/>
              <a:t>or</a:t>
            </a:r>
            <a:endParaRPr lang="en-US" dirty="0"/>
          </a:p>
          <a:p>
            <a:pPr lvl="1"/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65</a:t>
            </a:fld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969341" y="5571008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464494" y="3589923"/>
            <a:ext cx="1584176" cy="990072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101" name="Freeform 100"/>
          <p:cNvSpPr/>
          <p:nvPr/>
        </p:nvSpPr>
        <p:spPr>
          <a:xfrm>
            <a:off x="546301" y="3591178"/>
            <a:ext cx="1194371" cy="868885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6984107" y="3577571"/>
            <a:ext cx="1584176" cy="971520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106" name="Freeform 105"/>
          <p:cNvSpPr/>
          <p:nvPr/>
        </p:nvSpPr>
        <p:spPr>
          <a:xfrm>
            <a:off x="7016951" y="3683240"/>
            <a:ext cx="1160448" cy="776526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cxnSp>
        <p:nvCxnSpPr>
          <p:cNvPr id="108" name="Straight Arrow Connector 107"/>
          <p:cNvCxnSpPr>
            <a:stCxn id="106" idx="15"/>
          </p:cNvCxnSpPr>
          <p:nvPr/>
        </p:nvCxnSpPr>
        <p:spPr>
          <a:xfrm>
            <a:off x="8177399" y="3683240"/>
            <a:ext cx="225188" cy="556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9" idx="3"/>
            <a:endCxn id="112" idx="1"/>
          </p:cNvCxnSpPr>
          <p:nvPr/>
        </p:nvCxnSpPr>
        <p:spPr>
          <a:xfrm flipV="1">
            <a:off x="2048670" y="4077768"/>
            <a:ext cx="1166036" cy="7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/>
          <p:cNvSpPr/>
          <p:nvPr/>
        </p:nvSpPr>
        <p:spPr>
          <a:xfrm>
            <a:off x="3214706" y="3589923"/>
            <a:ext cx="1755513" cy="975689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14" name="Straight Arrow Connector 113"/>
          <p:cNvCxnSpPr>
            <a:stCxn id="112" idx="3"/>
            <a:endCxn id="105" idx="1"/>
          </p:cNvCxnSpPr>
          <p:nvPr/>
        </p:nvCxnSpPr>
        <p:spPr>
          <a:xfrm flipV="1">
            <a:off x="4970219" y="4063331"/>
            <a:ext cx="2013888" cy="14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Cube 123"/>
          <p:cNvSpPr/>
          <p:nvPr/>
        </p:nvSpPr>
        <p:spPr>
          <a:xfrm>
            <a:off x="2574006" y="5131832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243019" y="5617174"/>
            <a:ext cx="14998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Buffered/cached data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537625" y="5571008"/>
            <a:ext cx="11385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processed </a:t>
            </a:r>
          </a:p>
          <a:p>
            <a:r>
              <a:rPr lang="en-US" sz="1600" dirty="0" smtClean="0">
                <a:latin typeface="Arial"/>
                <a:cs typeface="Arial"/>
              </a:rPr>
              <a:t>records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3712711" y="5203622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131" name="Straight Arrow Connector 130"/>
          <p:cNvCxnSpPr>
            <a:stCxn id="44" idx="1"/>
            <a:endCxn id="128" idx="0"/>
          </p:cNvCxnSpPr>
          <p:nvPr/>
        </p:nvCxnSpPr>
        <p:spPr>
          <a:xfrm flipH="1">
            <a:off x="3931145" y="4204797"/>
            <a:ext cx="469387" cy="998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29" idx="2"/>
            <a:endCxn id="124" idx="0"/>
          </p:cNvCxnSpPr>
          <p:nvPr/>
        </p:nvCxnSpPr>
        <p:spPr>
          <a:xfrm flipH="1">
            <a:off x="2856116" y="3936221"/>
            <a:ext cx="1523994" cy="1195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1939196" y="3253438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Pause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297845" y="3253297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Resume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676213" y="4548616"/>
            <a:ext cx="1454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Spill into disk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142" name="Straight Arrow Connector 141"/>
          <p:cNvCxnSpPr>
            <a:stCxn id="37" idx="3"/>
          </p:cNvCxnSpPr>
          <p:nvPr/>
        </p:nvCxnSpPr>
        <p:spPr>
          <a:xfrm flipV="1">
            <a:off x="5067014" y="4289403"/>
            <a:ext cx="3110385" cy="1032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986010" y="4659774"/>
            <a:ext cx="2003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Read back when memory usage is lower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6301" y="3121704"/>
            <a:ext cx="1433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Running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9" name="Cube 28"/>
          <p:cNvSpPr/>
          <p:nvPr/>
        </p:nvSpPr>
        <p:spPr>
          <a:xfrm>
            <a:off x="4380110" y="3724446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3282559" y="3577570"/>
            <a:ext cx="1238163" cy="882493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400532" y="4120191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57" name="Straight Arrow Connector 56"/>
          <p:cNvCxnSpPr>
            <a:stCxn id="5" idx="2"/>
            <a:endCxn id="37" idx="0"/>
          </p:cNvCxnSpPr>
          <p:nvPr/>
        </p:nvCxnSpPr>
        <p:spPr>
          <a:xfrm>
            <a:off x="4616470" y="4507651"/>
            <a:ext cx="229615" cy="729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622017" y="5571008"/>
            <a:ext cx="134804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accumulated </a:t>
            </a:r>
          </a:p>
          <a:p>
            <a:r>
              <a:rPr lang="en-US" sz="1600" dirty="0" smtClean="0">
                <a:latin typeface="Arial"/>
                <a:cs typeface="Arial"/>
              </a:rPr>
              <a:t>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03200" y="5588000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395541" y="4338439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625156" y="5236888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322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05" grpId="0" animBg="1"/>
      <p:bldP spid="106" grpId="0" animBg="1"/>
      <p:bldP spid="112" grpId="0" animBg="1"/>
      <p:bldP spid="124" grpId="0" animBg="1"/>
      <p:bldP spid="125" grpId="0"/>
      <p:bldP spid="127" grpId="0"/>
      <p:bldP spid="128" grpId="0" animBg="1"/>
      <p:bldP spid="138" grpId="0"/>
      <p:bldP spid="139" grpId="0"/>
      <p:bldP spid="141" grpId="0"/>
      <p:bldP spid="145" grpId="0"/>
      <p:bldP spid="29" grpId="0" animBg="1"/>
      <p:bldP spid="36" grpId="0" animBg="1"/>
      <p:bldP spid="44" grpId="0" animBg="1"/>
      <p:bldP spid="33" grpId="0"/>
      <p:bldP spid="5" grpId="0" animBg="1"/>
      <p:bldP spid="3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Enable dynamic memory management</a:t>
            </a:r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 smtClean="0"/>
          </a:p>
        </p:txBody>
      </p:sp>
      <p:sp>
        <p:nvSpPr>
          <p:cNvPr id="6" name="Folded Corner 5"/>
          <p:cNvSpPr/>
          <p:nvPr/>
        </p:nvSpPr>
        <p:spPr>
          <a:xfrm>
            <a:off x="2893568" y="2052321"/>
            <a:ext cx="2176272" cy="1200976"/>
          </a:xfrm>
          <a:prstGeom prst="foldedCorner">
            <a:avLst/>
          </a:prstGeom>
          <a:solidFill>
            <a:srgbClr val="C0504D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1200" dirty="0" smtClean="0">
                <a:latin typeface="Courier"/>
                <a:cs typeface="Courier"/>
              </a:rPr>
              <a:t> map() {</a:t>
            </a:r>
          </a:p>
          <a:p>
            <a:r>
              <a:rPr lang="en-US" sz="1200" dirty="0" smtClean="0">
                <a:latin typeface="Courier"/>
                <a:cs typeface="Courier"/>
              </a:rPr>
              <a:t>   if(memory pressure) </a:t>
            </a:r>
          </a:p>
          <a:p>
            <a:r>
              <a:rPr lang="en-US" sz="1200" dirty="0" smtClean="0">
                <a:latin typeface="Courier"/>
                <a:cs typeface="Courier"/>
              </a:rPr>
              <a:t>     </a:t>
            </a:r>
            <a:r>
              <a:rPr lang="en-US" sz="1200" b="1" dirty="0" smtClean="0">
                <a:solidFill>
                  <a:schemeClr val="bg1"/>
                </a:solidFill>
                <a:latin typeface="Courier"/>
                <a:cs typeface="Courier"/>
              </a:rPr>
              <a:t>interrupt(); </a:t>
            </a:r>
          </a:p>
          <a:p>
            <a:r>
              <a:rPr lang="en-US" sz="1200" dirty="0" smtClean="0">
                <a:latin typeface="Courier"/>
                <a:cs typeface="Courier"/>
              </a:rPr>
              <a:t>   process(</a:t>
            </a:r>
            <a:r>
              <a:rPr lang="en-US" sz="1200" dirty="0" err="1" smtClean="0">
                <a:latin typeface="Courier"/>
                <a:cs typeface="Courier"/>
              </a:rPr>
              <a:t>k,v</a:t>
            </a:r>
            <a:r>
              <a:rPr lang="en-US" sz="1200" dirty="0" smtClean="0">
                <a:latin typeface="Courier"/>
                <a:cs typeface="Courier"/>
              </a:rPr>
              <a:t>);</a:t>
            </a:r>
          </a:p>
          <a:p>
            <a:r>
              <a:rPr lang="en-US" sz="1200" dirty="0" smtClean="0">
                <a:latin typeface="Courier"/>
                <a:cs typeface="Courier"/>
              </a:rPr>
              <a:t>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66</a:t>
            </a:fld>
            <a:endParaRPr lang="en-US"/>
          </a:p>
        </p:txBody>
      </p:sp>
      <p:sp>
        <p:nvSpPr>
          <p:cNvPr id="38" name="Can 37"/>
          <p:cNvSpPr/>
          <p:nvPr/>
        </p:nvSpPr>
        <p:spPr>
          <a:xfrm>
            <a:off x="2331843" y="4889224"/>
            <a:ext cx="3146256" cy="7279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969341" y="5571008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64494" y="3589923"/>
            <a:ext cx="1584176" cy="990072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546301" y="3591178"/>
            <a:ext cx="1194371" cy="868885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984107" y="3577571"/>
            <a:ext cx="1584176" cy="971520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7016951" y="3683240"/>
            <a:ext cx="1160448" cy="776526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43" idx="15"/>
          </p:cNvCxnSpPr>
          <p:nvPr/>
        </p:nvCxnSpPr>
        <p:spPr>
          <a:xfrm>
            <a:off x="8177399" y="3683240"/>
            <a:ext cx="225188" cy="556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3"/>
            <a:endCxn id="47" idx="1"/>
          </p:cNvCxnSpPr>
          <p:nvPr/>
        </p:nvCxnSpPr>
        <p:spPr>
          <a:xfrm flipV="1">
            <a:off x="2048670" y="4077768"/>
            <a:ext cx="1166036" cy="7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3214706" y="3589923"/>
            <a:ext cx="1755513" cy="975689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48" name="Straight Arrow Connector 47"/>
          <p:cNvCxnSpPr>
            <a:stCxn id="47" idx="3"/>
            <a:endCxn id="42" idx="1"/>
          </p:cNvCxnSpPr>
          <p:nvPr/>
        </p:nvCxnSpPr>
        <p:spPr>
          <a:xfrm flipV="1">
            <a:off x="4970219" y="4063331"/>
            <a:ext cx="2013888" cy="14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be 49"/>
          <p:cNvSpPr/>
          <p:nvPr/>
        </p:nvSpPr>
        <p:spPr>
          <a:xfrm>
            <a:off x="2574006" y="5131832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243019" y="5617174"/>
            <a:ext cx="14998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Buffered/cached data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37625" y="5571008"/>
            <a:ext cx="1299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processed </a:t>
            </a:r>
          </a:p>
          <a:p>
            <a:r>
              <a:rPr lang="en-US" sz="1600" dirty="0" smtClean="0">
                <a:latin typeface="Arial"/>
                <a:cs typeface="Arial"/>
              </a:rPr>
              <a:t>records /</a:t>
            </a:r>
          </a:p>
          <a:p>
            <a:r>
              <a:rPr lang="en-US" sz="1600" dirty="0" smtClean="0">
                <a:latin typeface="Arial"/>
                <a:cs typeface="Arial"/>
              </a:rPr>
              <a:t>Final 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712711" y="5203622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54" name="Straight Arrow Connector 53"/>
          <p:cNvCxnSpPr>
            <a:stCxn id="65" idx="1"/>
            <a:endCxn id="53" idx="0"/>
          </p:cNvCxnSpPr>
          <p:nvPr/>
        </p:nvCxnSpPr>
        <p:spPr>
          <a:xfrm flipH="1">
            <a:off x="3931145" y="4204797"/>
            <a:ext cx="469387" cy="998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3" idx="2"/>
            <a:endCxn id="50" idx="0"/>
          </p:cNvCxnSpPr>
          <p:nvPr/>
        </p:nvCxnSpPr>
        <p:spPr>
          <a:xfrm flipH="1">
            <a:off x="2856116" y="3936221"/>
            <a:ext cx="1523994" cy="1195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939196" y="3253438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Interrupt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97845" y="3253297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Resume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76213" y="4548616"/>
            <a:ext cx="1454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Spill into disk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60" name="Straight Arrow Connector 59"/>
          <p:cNvCxnSpPr>
            <a:stCxn id="69" idx="3"/>
          </p:cNvCxnSpPr>
          <p:nvPr/>
        </p:nvCxnSpPr>
        <p:spPr>
          <a:xfrm flipV="1">
            <a:off x="5067014" y="4289403"/>
            <a:ext cx="3110385" cy="1032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46301" y="3121704"/>
            <a:ext cx="1433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Running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3" name="Cube 62"/>
          <p:cNvSpPr/>
          <p:nvPr/>
        </p:nvSpPr>
        <p:spPr>
          <a:xfrm>
            <a:off x="4380110" y="3724446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3282559" y="3577570"/>
            <a:ext cx="1238163" cy="882493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400532" y="4120191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66" name="Straight Arrow Connector 65"/>
          <p:cNvCxnSpPr>
            <a:stCxn id="68" idx="2"/>
            <a:endCxn id="69" idx="0"/>
          </p:cNvCxnSpPr>
          <p:nvPr/>
        </p:nvCxnSpPr>
        <p:spPr>
          <a:xfrm>
            <a:off x="4616470" y="4507651"/>
            <a:ext cx="229615" cy="729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4622017" y="5571008"/>
            <a:ext cx="134804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accumulated </a:t>
            </a:r>
          </a:p>
          <a:p>
            <a:r>
              <a:rPr lang="en-US" sz="1600" dirty="0" smtClean="0">
                <a:latin typeface="Arial"/>
                <a:cs typeface="Arial"/>
              </a:rPr>
              <a:t>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395541" y="4338439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4625156" y="5236888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986010" y="4659774"/>
            <a:ext cx="20039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Read back when memory usage is lower</a:t>
            </a:r>
          </a:p>
          <a:p>
            <a:r>
              <a:rPr lang="en-US" sz="1600" dirty="0">
                <a:latin typeface="Arial"/>
                <a:cs typeface="Arial"/>
              </a:rPr>
              <a:t>or perform </a:t>
            </a:r>
            <a:endParaRPr lang="en-US" sz="1600" dirty="0" smtClean="0">
              <a:latin typeface="Arial"/>
              <a:cs typeface="Arial"/>
            </a:endParaRPr>
          </a:p>
          <a:p>
            <a:r>
              <a:rPr lang="en-US" sz="1600" dirty="0" smtClean="0">
                <a:solidFill>
                  <a:srgbClr val="393BAA"/>
                </a:solidFill>
                <a:latin typeface="Arial"/>
                <a:cs typeface="Arial"/>
              </a:rPr>
              <a:t>Map</a:t>
            </a:r>
            <a:r>
              <a:rPr lang="en-US" sz="1600" dirty="0">
                <a:solidFill>
                  <a:srgbClr val="393BAA"/>
                </a:solidFill>
                <a:latin typeface="Arial"/>
                <a:cs typeface="Arial"/>
              </a:rPr>
              <a:t>-Reduce-</a:t>
            </a:r>
            <a:r>
              <a:rPr lang="en-US" sz="1600" dirty="0" smtClean="0">
                <a:solidFill>
                  <a:srgbClr val="393BAA"/>
                </a:solidFill>
                <a:latin typeface="Arial"/>
                <a:cs typeface="Arial"/>
              </a:rPr>
              <a:t>Merge</a:t>
            </a:r>
            <a:endParaRPr lang="en-US" sz="1600" dirty="0">
              <a:solidFill>
                <a:srgbClr val="393BAA"/>
              </a:solidFill>
              <a:latin typeface="Arial"/>
              <a:cs typeface="Arial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4380110" y="2854960"/>
            <a:ext cx="236360" cy="734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6559" y="6347395"/>
            <a:ext cx="7682385" cy="461665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Related work: Fang </a:t>
            </a: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L, Nguyen K, Xu G, et al. </a:t>
            </a:r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Interruptible tasks: Treating memory pressure as interrupts for highly scalable data-parallel </a:t>
            </a:r>
            <a:r>
              <a:rPr lang="en-US" sz="1200" b="1" dirty="0" smtClean="0">
                <a:solidFill>
                  <a:srgbClr val="FFFFFF"/>
                </a:solidFill>
                <a:latin typeface="Arial"/>
                <a:cs typeface="Arial"/>
              </a:rPr>
              <a:t>programs. </a:t>
            </a:r>
            <a:r>
              <a:rPr lang="en-US" sz="1200" i="1" dirty="0" smtClean="0">
                <a:solidFill>
                  <a:srgbClr val="FFFFFF"/>
                </a:solidFill>
                <a:latin typeface="Arial"/>
                <a:cs typeface="Arial"/>
              </a:rPr>
              <a:t>SOSP</a:t>
            </a: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 2015.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96245" y="2161978"/>
            <a:ext cx="3876635" cy="646331"/>
          </a:xfrm>
          <a:prstGeom prst="rect">
            <a:avLst/>
          </a:prstGeom>
          <a:solidFill>
            <a:srgbClr val="C0504D"/>
          </a:solidFill>
        </p:spPr>
        <p:txBody>
          <a:bodyPr wrap="square" anchor="ctr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// The output 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is sent 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to 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shuffling</a:t>
            </a:r>
          </a:p>
          <a:p>
            <a:r>
              <a:rPr lang="en-US" sz="1200" dirty="0" err="1" smtClean="0">
                <a:solidFill>
                  <a:srgbClr val="FFFFFF"/>
                </a:solidFill>
                <a:latin typeface="Courier"/>
                <a:cs typeface="Courier"/>
              </a:rPr>
              <a:t>Hyracks.pushToShuffle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output.getData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());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rgbClr val="FFFFFF"/>
                </a:solidFill>
                <a:latin typeface="Courier"/>
                <a:cs typeface="Courier"/>
              </a:rPr>
              <a:t>PartitionManager.release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(output);</a:t>
            </a:r>
          </a:p>
        </p:txBody>
      </p:sp>
      <p:cxnSp>
        <p:nvCxnSpPr>
          <p:cNvPr id="80" name="Straight Arrow Connector 79"/>
          <p:cNvCxnSpPr>
            <a:stCxn id="68" idx="3"/>
            <a:endCxn id="82" idx="1"/>
          </p:cNvCxnSpPr>
          <p:nvPr/>
        </p:nvCxnSpPr>
        <p:spPr>
          <a:xfrm>
            <a:off x="4837399" y="4423045"/>
            <a:ext cx="1273943" cy="151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5297845" y="4169097"/>
            <a:ext cx="16466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Send to reducer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6111342" y="4490385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90" name="Straight Arrow Connector 89"/>
          <p:cNvCxnSpPr>
            <a:endCxn id="19" idx="1"/>
          </p:cNvCxnSpPr>
          <p:nvPr/>
        </p:nvCxnSpPr>
        <p:spPr>
          <a:xfrm flipV="1">
            <a:off x="4574613" y="2485144"/>
            <a:ext cx="621632" cy="1259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293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 animBg="1"/>
      <p:bldP spid="42" grpId="0" animBg="1"/>
      <p:bldP spid="43" grpId="0" animBg="1"/>
      <p:bldP spid="47" grpId="0" animBg="1"/>
      <p:bldP spid="50" grpId="0" animBg="1"/>
      <p:bldP spid="51" grpId="0"/>
      <p:bldP spid="52" grpId="0"/>
      <p:bldP spid="53" grpId="0" animBg="1"/>
      <p:bldP spid="56" grpId="0"/>
      <p:bldP spid="58" grpId="0"/>
      <p:bldP spid="59" grpId="0"/>
      <p:bldP spid="63" grpId="0" animBg="1"/>
      <p:bldP spid="64" grpId="0" animBg="1"/>
      <p:bldP spid="65" grpId="0" animBg="1"/>
      <p:bldP spid="67" grpId="0"/>
      <p:bldP spid="68" grpId="0" animBg="1"/>
      <p:bldP spid="69" grpId="0" animBg="1"/>
      <p:bldP spid="70" grpId="0"/>
      <p:bldP spid="19" grpId="0" animBg="1"/>
      <p:bldP spid="81" grpId="0"/>
      <p:bldP spid="81" grpId="1"/>
      <p:bldP spid="82" grpId="0" animBg="1"/>
      <p:bldP spid="82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23080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Provide </a:t>
            </a:r>
            <a:r>
              <a:rPr lang="en-US" altLang="zh-CN" dirty="0" err="1" smtClean="0">
                <a:latin typeface="Arial"/>
                <a:cs typeface="Arial"/>
              </a:rPr>
              <a:t>memory+disk</a:t>
            </a:r>
            <a:r>
              <a:rPr lang="en-US" altLang="zh-CN" dirty="0" smtClean="0">
                <a:latin typeface="Arial"/>
                <a:cs typeface="Arial"/>
              </a:rPr>
              <a:t> data structures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18 OOM errors occur in </a:t>
            </a:r>
            <a:r>
              <a:rPr lang="en-US" altLang="zh-CN" i="1" dirty="0" err="1" smtClean="0">
                <a:solidFill>
                  <a:srgbClr val="393BAA"/>
                </a:solidFill>
              </a:rPr>
              <a:t>ArrayList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Map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Set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Queue</a:t>
            </a:r>
            <a:r>
              <a:rPr lang="en-US" altLang="zh-CN" dirty="0" smtClean="0">
                <a:solidFill>
                  <a:srgbClr val="393BAA"/>
                </a:solidFill>
              </a:rPr>
              <a:t>, etc.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New data structures</a:t>
            </a:r>
          </a:p>
          <a:p>
            <a:pPr lvl="2"/>
            <a:r>
              <a:rPr lang="en-US" altLang="zh-CN" dirty="0" smtClean="0"/>
              <a:t>For aggregating &lt;</a:t>
            </a:r>
            <a:r>
              <a:rPr lang="en-US" altLang="zh-CN" i="1" dirty="0" smtClean="0"/>
              <a:t>k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v</a:t>
            </a:r>
            <a:r>
              <a:rPr lang="en-US" altLang="zh-CN" dirty="0" smtClean="0"/>
              <a:t>&gt; records and storing accumulated results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67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50" y="3251200"/>
            <a:ext cx="5258438" cy="3298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Rectangle 25"/>
          <p:cNvSpPr/>
          <p:nvPr/>
        </p:nvSpPr>
        <p:spPr>
          <a:xfrm>
            <a:off x="6227588" y="4207838"/>
            <a:ext cx="2804652" cy="1169551"/>
          </a:xfrm>
          <a:prstGeom prst="rect">
            <a:avLst/>
          </a:prstGeom>
          <a:solidFill>
            <a:srgbClr val="C0504D"/>
          </a:solidFill>
        </p:spPr>
        <p:txBody>
          <a:bodyPr wrap="square" anchor="ctr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Commonly used APIs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Accurate size estimation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Efficient Swap mechanism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Random access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Data-skew and OOM tolerance</a:t>
            </a:r>
          </a:p>
        </p:txBody>
      </p:sp>
    </p:spTree>
    <p:extLst>
      <p:ext uri="{BB962C8B-B14F-4D97-AF65-F5344CB8AC3E}">
        <p14:creationId xmlns:p14="http://schemas.microsoft.com/office/powerpoint/2010/main" val="2061954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140" y="2420491"/>
            <a:ext cx="3463860" cy="3274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902960" cy="282308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Provide </a:t>
            </a:r>
            <a:r>
              <a:rPr lang="en-US" altLang="zh-CN" dirty="0" err="1" smtClean="0">
                <a:latin typeface="Arial"/>
                <a:cs typeface="Arial"/>
              </a:rPr>
              <a:t>memory+disk</a:t>
            </a:r>
            <a:r>
              <a:rPr lang="en-US" altLang="zh-CN" dirty="0" smtClean="0">
                <a:latin typeface="Arial"/>
                <a:cs typeface="Arial"/>
              </a:rPr>
              <a:t> data structures</a:t>
            </a:r>
          </a:p>
          <a:p>
            <a:pPr lvl="1"/>
            <a:r>
              <a:rPr lang="en-US" altLang="zh-CN" sz="1800" dirty="0" smtClean="0">
                <a:solidFill>
                  <a:srgbClr val="393BAA"/>
                </a:solidFill>
              </a:rPr>
              <a:t>Disk-based containers: STXXL [1], TPIE [2]</a:t>
            </a:r>
          </a:p>
          <a:p>
            <a:pPr lvl="1"/>
            <a:r>
              <a:rPr lang="en-US" sz="1800" dirty="0"/>
              <a:t>Compressed Buffer </a:t>
            </a:r>
            <a:r>
              <a:rPr lang="en-US" sz="1800" dirty="0" smtClean="0"/>
              <a:t>Trees [3] (future work)</a:t>
            </a:r>
          </a:p>
          <a:p>
            <a:pPr lvl="2"/>
            <a:r>
              <a:rPr lang="en-US" sz="1600" dirty="0" smtClean="0"/>
              <a:t>lower </a:t>
            </a:r>
            <a:r>
              <a:rPr lang="en-US" sz="1600" dirty="0"/>
              <a:t>levels of the </a:t>
            </a:r>
            <a:r>
              <a:rPr lang="en-US" sz="1600" dirty="0" smtClean="0"/>
              <a:t>tree</a:t>
            </a:r>
            <a:r>
              <a:rPr lang="en-US" sz="1600" dirty="0"/>
              <a:t> </a:t>
            </a:r>
            <a:r>
              <a:rPr lang="en-US" sz="1600" dirty="0" smtClean="0"/>
              <a:t>on disk</a:t>
            </a:r>
          </a:p>
          <a:p>
            <a:pPr lvl="2"/>
            <a:r>
              <a:rPr lang="en-US" sz="1600" dirty="0" smtClean="0"/>
              <a:t>higher </a:t>
            </a:r>
            <a:r>
              <a:rPr lang="en-US" sz="1600" dirty="0"/>
              <a:t>levels </a:t>
            </a:r>
            <a:r>
              <a:rPr lang="en-US" sz="1600" dirty="0" smtClean="0"/>
              <a:t>in compressed </a:t>
            </a:r>
            <a:r>
              <a:rPr lang="en-US" sz="1600" dirty="0"/>
              <a:t>memory</a:t>
            </a:r>
          </a:p>
          <a:p>
            <a:pPr lvl="2"/>
            <a:r>
              <a:rPr lang="en-US" sz="1600" dirty="0"/>
              <a:t>compressing sub-trees with high </a:t>
            </a:r>
            <a:r>
              <a:rPr lang="en-US" sz="1600" dirty="0" smtClean="0"/>
              <a:t>aggregation </a:t>
            </a:r>
            <a:r>
              <a:rPr lang="en-US" sz="1600" dirty="0"/>
              <a:t>activity in memory </a:t>
            </a:r>
            <a:endParaRPr lang="en-US" sz="1600" dirty="0" smtClean="0"/>
          </a:p>
          <a:p>
            <a:pPr lvl="1"/>
            <a:endParaRPr lang="en-US" altLang="zh-CN" dirty="0" smtClean="0">
              <a:solidFill>
                <a:srgbClr val="393BAA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5600" y="5890478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[1] “STXXL: Standard Template Library for Extra Large Data Sets.” http://</a:t>
            </a:r>
            <a:r>
              <a:rPr lang="en-US" sz="1200" dirty="0" err="1">
                <a:latin typeface="Arial"/>
                <a:cs typeface="Arial"/>
              </a:rPr>
              <a:t>stxxl.sourceforge.net</a:t>
            </a:r>
            <a:r>
              <a:rPr lang="en-US" sz="1200" dirty="0">
                <a:latin typeface="Arial"/>
                <a:cs typeface="Arial"/>
              </a:rPr>
              <a:t>/ </a:t>
            </a:r>
          </a:p>
          <a:p>
            <a:r>
              <a:rPr lang="en-US" sz="1200" dirty="0">
                <a:latin typeface="Arial"/>
                <a:cs typeface="Arial"/>
              </a:rPr>
              <a:t>[2] “TPIE - The </a:t>
            </a:r>
            <a:r>
              <a:rPr lang="en-US" sz="1200" dirty="0" err="1">
                <a:latin typeface="Arial"/>
                <a:cs typeface="Arial"/>
              </a:rPr>
              <a:t>Templated</a:t>
            </a:r>
            <a:r>
              <a:rPr lang="en-US" sz="1200" dirty="0">
                <a:latin typeface="Arial"/>
                <a:cs typeface="Arial"/>
              </a:rPr>
              <a:t> Portable I/O Environment.” http://madalgo.au.dk/tpie/</a:t>
            </a:r>
          </a:p>
          <a:p>
            <a:r>
              <a:rPr lang="en-US" sz="1200" dirty="0">
                <a:latin typeface="Arial"/>
                <a:cs typeface="Arial"/>
              </a:rPr>
              <a:t>[3] Amur H, Richter W, Andersen D G, et al. Memory-efficient </a:t>
            </a:r>
            <a:r>
              <a:rPr lang="en-US" sz="1200" dirty="0" err="1">
                <a:latin typeface="Arial"/>
                <a:cs typeface="Arial"/>
              </a:rPr>
              <a:t>groupby</a:t>
            </a:r>
            <a:r>
              <a:rPr lang="en-US" sz="1200" dirty="0">
                <a:latin typeface="Arial"/>
                <a:cs typeface="Arial"/>
              </a:rPr>
              <a:t>-aggregate using compressed buffer trees. SOCC 2013. </a:t>
            </a:r>
          </a:p>
        </p:txBody>
      </p:sp>
    </p:spTree>
    <p:extLst>
      <p:ext uri="{BB962C8B-B14F-4D97-AF65-F5344CB8AC3E}">
        <p14:creationId xmlns:p14="http://schemas.microsoft.com/office/powerpoint/2010/main" val="497360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72468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Studied 123 OOM errors in Hadoop/Spark applications</a:t>
            </a:r>
          </a:p>
          <a:p>
            <a:r>
              <a:rPr lang="en-US" dirty="0" smtClean="0"/>
              <a:t>Summarized the common OOM root causes</a:t>
            </a:r>
          </a:p>
          <a:p>
            <a:pPr lvl="1"/>
            <a:r>
              <a:rPr lang="en-US" dirty="0" smtClean="0"/>
              <a:t>large buffered/cached data</a:t>
            </a:r>
          </a:p>
          <a:p>
            <a:pPr lvl="1"/>
            <a:r>
              <a:rPr lang="en-US" dirty="0" smtClean="0"/>
              <a:t>abnormal dataflow </a:t>
            </a:r>
          </a:p>
          <a:p>
            <a:pPr lvl="1"/>
            <a:r>
              <a:rPr lang="en-US" dirty="0" smtClean="0"/>
              <a:t>memory</a:t>
            </a:r>
            <a:r>
              <a:rPr lang="en-US" dirty="0"/>
              <a:t>-consuming user </a:t>
            </a:r>
            <a:r>
              <a:rPr lang="en-US" dirty="0" smtClean="0"/>
              <a:t>code</a:t>
            </a:r>
            <a:endParaRPr lang="en-US" dirty="0"/>
          </a:p>
          <a:p>
            <a:r>
              <a:rPr lang="en-US" dirty="0" smtClean="0"/>
              <a:t>Summarized the common </a:t>
            </a:r>
            <a:r>
              <a:rPr lang="en-US" dirty="0"/>
              <a:t>fix </a:t>
            </a:r>
            <a:r>
              <a:rPr lang="en-US" dirty="0" smtClean="0"/>
              <a:t>patterns</a:t>
            </a:r>
          </a:p>
          <a:p>
            <a:r>
              <a:rPr lang="en-US" altLang="zh-CN" dirty="0" smtClean="0"/>
              <a:t>Proposed two </a:t>
            </a:r>
            <a:r>
              <a:rPr lang="en-US" dirty="0" smtClean="0"/>
              <a:t>fault-tolerant mechanisms</a:t>
            </a:r>
          </a:p>
          <a:p>
            <a:pPr marL="457200" lvl="1" indent="0">
              <a:buNone/>
            </a:pPr>
            <a:endParaRPr lang="en-US" sz="1600" dirty="0" smtClean="0">
              <a:ea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893402" y="2379495"/>
            <a:ext cx="1115040" cy="2194560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893402" y="4832963"/>
            <a:ext cx="1115040" cy="1888511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299542" y="3629175"/>
            <a:ext cx="1115040" cy="2194560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60622" y="250656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Pipeline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77573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2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2502784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3200" dirty="0" err="1" smtClean="0">
                <a:latin typeface="Arial"/>
                <a:ea typeface="黑体"/>
                <a:cs typeface="Arial"/>
              </a:rPr>
              <a:t>Mprof</a:t>
            </a:r>
            <a:r>
              <a:rPr lang="en-US" altLang="zh-CN" sz="3200" dirty="0" smtClean="0">
                <a:latin typeface="Arial"/>
                <a:ea typeface="黑体"/>
                <a:cs typeface="Arial"/>
              </a:rPr>
              <a:t>: Memory profiler for diagnosing memory problems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0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93BAA"/>
                </a:solidFill>
              </a:rPr>
              <a:t>MapReduce applications frequently suffer from</a:t>
            </a:r>
          </a:p>
          <a:p>
            <a:pPr lvl="1"/>
            <a:r>
              <a:rPr lang="en-US" sz="1800" dirty="0" smtClean="0"/>
              <a:t>High memory consumption</a:t>
            </a:r>
          </a:p>
          <a:p>
            <a:pPr lvl="1"/>
            <a:r>
              <a:rPr lang="en-US" sz="1800" dirty="0" smtClean="0"/>
              <a:t>Out of memory errors</a:t>
            </a:r>
          </a:p>
          <a:p>
            <a:r>
              <a:rPr lang="en-US" altLang="zh-CN" dirty="0" smtClean="0">
                <a:solidFill>
                  <a:srgbClr val="393BAA"/>
                </a:solidFill>
              </a:rPr>
              <a:t>It is hard for users to figure out the causes</a:t>
            </a:r>
            <a:endParaRPr lang="en-US" dirty="0" smtClean="0">
              <a:solidFill>
                <a:srgbClr val="393BAA"/>
              </a:solidFill>
            </a:endParaRPr>
          </a:p>
          <a:p>
            <a:pPr lvl="1"/>
            <a:r>
              <a:rPr lang="en-US" sz="1800" dirty="0" smtClean="0"/>
              <a:t>Static &lt;</a:t>
            </a:r>
            <a:r>
              <a:rPr lang="en-US" sz="1800" i="1" dirty="0" smtClean="0"/>
              <a:t>data</a:t>
            </a:r>
            <a:r>
              <a:rPr lang="en-US" sz="1800" dirty="0" smtClean="0"/>
              <a:t>, </a:t>
            </a:r>
            <a:r>
              <a:rPr lang="en-US" sz="1800" i="1" dirty="0" smtClean="0"/>
              <a:t>configurations</a:t>
            </a:r>
            <a:r>
              <a:rPr lang="en-US" sz="1800" dirty="0" smtClean="0"/>
              <a:t>, </a:t>
            </a:r>
            <a:r>
              <a:rPr lang="en-US" sz="1800" i="1" dirty="0" smtClean="0"/>
              <a:t>user code</a:t>
            </a:r>
            <a:r>
              <a:rPr lang="en-US" sz="1800" dirty="0" smtClean="0"/>
              <a:t>&gt; vs. runtime memory usage</a:t>
            </a:r>
          </a:p>
          <a:p>
            <a:pPr lvl="1"/>
            <a:r>
              <a:rPr lang="en-US" sz="1800" dirty="0" smtClean="0"/>
              <a:t>No memory usage model</a:t>
            </a:r>
          </a:p>
          <a:p>
            <a:pPr lvl="2"/>
            <a:r>
              <a:rPr lang="en-US" sz="1600" dirty="0" err="1" smtClean="0"/>
              <a:t>MemUsage</a:t>
            </a:r>
            <a:r>
              <a:rPr lang="en-US" sz="1600" dirty="0" smtClean="0"/>
              <a:t>(task) = </a:t>
            </a:r>
            <a:r>
              <a:rPr lang="en-US" sz="1600" i="1" dirty="0" smtClean="0"/>
              <a:t>f</a:t>
            </a:r>
            <a:r>
              <a:rPr lang="en-US" sz="1600" dirty="0" smtClean="0"/>
              <a:t> (data, configurations, user code)</a:t>
            </a:r>
            <a:endParaRPr lang="en-US" sz="1600" dirty="0"/>
          </a:p>
          <a:p>
            <a:pPr lvl="1"/>
            <a:r>
              <a:rPr lang="en-US" sz="1800" dirty="0" smtClean="0"/>
              <a:t>User code is arbitrarily written, or generated by high-level languages</a:t>
            </a:r>
            <a:endParaRPr lang="en-US" sz="1800" dirty="0"/>
          </a:p>
          <a:p>
            <a:pPr lvl="1"/>
            <a:endParaRPr lang="en-US" dirty="0" smtClean="0"/>
          </a:p>
          <a:p>
            <a:pPr marL="742950" lvl="2" indent="-342900"/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43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800" dirty="0" smtClean="0"/>
              <a:t>– Current memory profilers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do</a:t>
            </a:r>
          </a:p>
          <a:p>
            <a:pPr lvl="1"/>
            <a:r>
              <a:rPr lang="en-US" dirty="0"/>
              <a:t>figure out </a:t>
            </a:r>
            <a:r>
              <a:rPr lang="en-US" dirty="0">
                <a:solidFill>
                  <a:srgbClr val="393BAA"/>
                </a:solidFill>
              </a:rPr>
              <a:t>what objects </a:t>
            </a:r>
            <a:r>
              <a:rPr lang="en-US" dirty="0"/>
              <a:t>are </a:t>
            </a:r>
            <a:r>
              <a:rPr lang="en-US" dirty="0" smtClean="0"/>
              <a:t>persisted </a:t>
            </a:r>
            <a:r>
              <a:rPr lang="en-US" dirty="0"/>
              <a:t>in </a:t>
            </a:r>
            <a:r>
              <a:rPr lang="en-US" dirty="0" smtClean="0"/>
              <a:t>memory</a:t>
            </a:r>
          </a:p>
          <a:p>
            <a:pPr lvl="2"/>
            <a:r>
              <a:rPr lang="en-US" dirty="0" smtClean="0"/>
              <a:t>Memory usage profilers (e.g., </a:t>
            </a:r>
            <a:r>
              <a:rPr lang="en-US" dirty="0" err="1" smtClean="0"/>
              <a:t>JProfiler</a:t>
            </a:r>
            <a:r>
              <a:rPr lang="en-US" dirty="0" smtClean="0"/>
              <a:t>, Eclipse MAT)</a:t>
            </a:r>
          </a:p>
          <a:p>
            <a:pPr lvl="1"/>
            <a:r>
              <a:rPr lang="en-US" dirty="0" smtClean="0"/>
              <a:t>figure out </a:t>
            </a:r>
            <a:r>
              <a:rPr lang="en-US" dirty="0" smtClean="0">
                <a:solidFill>
                  <a:srgbClr val="393BAA"/>
                </a:solidFill>
              </a:rPr>
              <a:t>what objects </a:t>
            </a:r>
            <a:r>
              <a:rPr lang="en-US" dirty="0" smtClean="0"/>
              <a:t>are unnecessarily persisted in memory</a:t>
            </a:r>
          </a:p>
          <a:p>
            <a:pPr lvl="2"/>
            <a:r>
              <a:rPr lang="en-US" dirty="0" smtClean="0"/>
              <a:t>Memory leak detectors (e.g., Cork, Container profiling)</a:t>
            </a:r>
            <a:endParaRPr lang="en-US" dirty="0"/>
          </a:p>
          <a:p>
            <a:pPr lvl="1"/>
            <a:endParaRPr lang="en-US" dirty="0" smtClean="0"/>
          </a:p>
          <a:p>
            <a:pPr marL="342900" lvl="1" indent="-342900"/>
            <a:r>
              <a:rPr lang="en-US" sz="2400" dirty="0"/>
              <a:t>Cannot </a:t>
            </a:r>
            <a:r>
              <a:rPr lang="en-US" sz="2400" dirty="0" smtClean="0"/>
              <a:t>do</a:t>
            </a:r>
          </a:p>
          <a:p>
            <a:pPr lvl="1"/>
            <a:r>
              <a:rPr lang="en-US" dirty="0">
                <a:solidFill>
                  <a:srgbClr val="393BAA"/>
                </a:solidFill>
              </a:rPr>
              <a:t>Where</a:t>
            </a:r>
            <a:r>
              <a:rPr lang="en-US" dirty="0"/>
              <a:t> </a:t>
            </a:r>
            <a:r>
              <a:rPr lang="en-US" dirty="0" smtClean="0"/>
              <a:t>the objects </a:t>
            </a:r>
            <a:r>
              <a:rPr lang="en-US" dirty="0"/>
              <a:t>come from</a:t>
            </a:r>
          </a:p>
          <a:p>
            <a:pPr lvl="1"/>
            <a:r>
              <a:rPr lang="en-US" dirty="0">
                <a:solidFill>
                  <a:srgbClr val="393BAA"/>
                </a:solidFill>
              </a:rPr>
              <a:t>Why</a:t>
            </a:r>
            <a:r>
              <a:rPr lang="en-US" dirty="0"/>
              <a:t> </a:t>
            </a:r>
            <a:r>
              <a:rPr lang="en-US" dirty="0" smtClean="0"/>
              <a:t>the objects </a:t>
            </a:r>
            <a:r>
              <a:rPr lang="en-US" dirty="0"/>
              <a:t>become so large</a:t>
            </a:r>
          </a:p>
          <a:p>
            <a:pPr marL="742950" lvl="2" indent="-342900"/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41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work </a:t>
            </a:r>
            <a:r>
              <a:rPr lang="en-US" sz="2800" dirty="0" smtClean="0"/>
              <a:t>– Memory profiler for MR applications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Memory profiling</a:t>
            </a:r>
          </a:p>
          <a:p>
            <a:pPr lvl="1"/>
            <a:r>
              <a:rPr lang="en-US" dirty="0" smtClean="0"/>
              <a:t>Profile the memory usage of MapReduce applications</a:t>
            </a:r>
          </a:p>
          <a:p>
            <a:pPr marL="400050" lvl="2" indent="0">
              <a:buNone/>
            </a:pPr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575455"/>
            <a:ext cx="6399104" cy="4059025"/>
          </a:xfrm>
          <a:prstGeom prst="rect">
            <a:avLst/>
          </a:prstGeom>
        </p:spPr>
      </p:pic>
      <p:sp>
        <p:nvSpPr>
          <p:cNvPr id="7" name="Up-Down Arrow 6"/>
          <p:cNvSpPr/>
          <p:nvPr/>
        </p:nvSpPr>
        <p:spPr>
          <a:xfrm>
            <a:off x="1889760" y="3373120"/>
            <a:ext cx="944880" cy="2206890"/>
          </a:xfrm>
          <a:prstGeom prst="upDownArrow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latin typeface="Arial"/>
                <a:cs typeface="Arial"/>
              </a:rPr>
              <a:t>Mapping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6160" y="2575455"/>
            <a:ext cx="5100320" cy="797665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Application: &lt;data, configurations, user code&gt;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4120" y="5580010"/>
            <a:ext cx="2138680" cy="83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Task’s memory usage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8508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work </a:t>
            </a:r>
            <a:r>
              <a:rPr lang="en-US" sz="2800" dirty="0" smtClean="0"/>
              <a:t>– Memory profiler for MR applications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Memory problem diagnosis</a:t>
            </a:r>
          </a:p>
          <a:p>
            <a:pPr lvl="1"/>
            <a:r>
              <a:rPr lang="en-US" dirty="0" smtClean="0"/>
              <a:t>Trace excessive memory usage back to app’s static information</a:t>
            </a:r>
            <a:endParaRPr lang="en-US" dirty="0"/>
          </a:p>
          <a:p>
            <a:pPr marL="400050" lvl="2" indent="0">
              <a:buNone/>
            </a:pPr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575455"/>
            <a:ext cx="6399104" cy="4059025"/>
          </a:xfrm>
          <a:prstGeom prst="rect">
            <a:avLst/>
          </a:prstGeom>
        </p:spPr>
      </p:pic>
      <p:sp>
        <p:nvSpPr>
          <p:cNvPr id="7" name="Up-Down Arrow 6"/>
          <p:cNvSpPr/>
          <p:nvPr/>
        </p:nvSpPr>
        <p:spPr>
          <a:xfrm>
            <a:off x="1889760" y="3373120"/>
            <a:ext cx="944880" cy="2206890"/>
          </a:xfrm>
          <a:prstGeom prst="upDownArrow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latin typeface="Arial"/>
                <a:cs typeface="Arial"/>
              </a:rPr>
              <a:t>Mapping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6160" y="2575455"/>
            <a:ext cx="5100320" cy="797665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Application: &lt;data, configurations, user code&gt;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4120" y="5580010"/>
            <a:ext cx="2138680" cy="83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Task’s memory usage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4378960" y="3373120"/>
            <a:ext cx="985520" cy="2206890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Trace back to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72840" y="5580010"/>
            <a:ext cx="2280920" cy="8309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High memory usage</a:t>
            </a: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Out of memory errors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700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Memory profiling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Correlation between app’s static information and runtime memory usage</a:t>
            </a:r>
          </a:p>
          <a:p>
            <a:pPr lvl="1"/>
            <a:r>
              <a:rPr lang="en-US" dirty="0" smtClean="0"/>
              <a:t>Reconstruct </a:t>
            </a:r>
            <a:r>
              <a:rPr lang="en-US" dirty="0" smtClean="0"/>
              <a:t>the dataflow</a:t>
            </a:r>
          </a:p>
          <a:p>
            <a:pPr lvl="2"/>
            <a:r>
              <a:rPr lang="en-US" dirty="0" smtClean="0"/>
              <a:t>Figure out &lt;job’s configurations, runtime data&gt;</a:t>
            </a:r>
          </a:p>
          <a:p>
            <a:pPr lvl="1"/>
            <a:r>
              <a:rPr lang="en-US" dirty="0" smtClean="0"/>
              <a:t>Reconstruct memory </a:t>
            </a:r>
            <a:r>
              <a:rPr lang="en-US" dirty="0" smtClean="0"/>
              <a:t>usage history of user code</a:t>
            </a:r>
          </a:p>
          <a:p>
            <a:pPr lvl="2"/>
            <a:r>
              <a:rPr lang="en-US" dirty="0" smtClean="0"/>
              <a:t>Lifecycle-aware memory monitoring strategy</a:t>
            </a:r>
          </a:p>
          <a:p>
            <a:pPr lvl="1"/>
            <a:r>
              <a:rPr lang="en-US" dirty="0" smtClean="0"/>
              <a:t>Perform correlation </a:t>
            </a:r>
            <a:r>
              <a:rPr lang="en-US" dirty="0" smtClean="0"/>
              <a:t>analysis on them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75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00" y="4338000"/>
            <a:ext cx="27813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/>
          <p:cNvSpPr/>
          <p:nvPr/>
        </p:nvSpPr>
        <p:spPr>
          <a:xfrm>
            <a:off x="4358640" y="4903113"/>
            <a:ext cx="4389120" cy="830997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Dataflow model</a:t>
            </a:r>
          </a:p>
          <a:p>
            <a:pPr algn="ctr"/>
            <a:endParaRPr lang="en-US" sz="16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Downstream data = </a:t>
            </a:r>
            <a:r>
              <a:rPr lang="en-US" sz="1600" i="1" dirty="0" smtClean="0">
                <a:solidFill>
                  <a:srgbClr val="FFFFFF"/>
                </a:solidFill>
                <a:latin typeface="Arial"/>
                <a:cs typeface="Arial"/>
              </a:rPr>
              <a:t>f 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(Upstream data, </a:t>
            </a:r>
            <a:r>
              <a:rPr lang="en-US" sz="1600" dirty="0" err="1" smtClean="0">
                <a:solidFill>
                  <a:srgbClr val="FFFFFF"/>
                </a:solidFill>
                <a:latin typeface="Arial"/>
                <a:cs typeface="Arial"/>
              </a:rPr>
              <a:t>confs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0893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Memory profiling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Correlation between app’s static information and runtime memory usage</a:t>
            </a:r>
          </a:p>
          <a:p>
            <a:pPr lvl="1"/>
            <a:r>
              <a:rPr lang="en-US" dirty="0" smtClean="0"/>
              <a:t>Reconstruct </a:t>
            </a:r>
            <a:r>
              <a:rPr lang="en-US" dirty="0" smtClean="0"/>
              <a:t>the dataflow</a:t>
            </a:r>
          </a:p>
          <a:p>
            <a:pPr lvl="2"/>
            <a:r>
              <a:rPr lang="en-US" dirty="0" smtClean="0"/>
              <a:t>Figure out &lt;job’s configurations, runtime data&gt;</a:t>
            </a:r>
          </a:p>
          <a:p>
            <a:pPr lvl="1"/>
            <a:r>
              <a:rPr lang="en-US" dirty="0" smtClean="0"/>
              <a:t>Reconstruct memory </a:t>
            </a:r>
            <a:r>
              <a:rPr lang="en-US" dirty="0" smtClean="0"/>
              <a:t>usage history of user code</a:t>
            </a:r>
          </a:p>
          <a:p>
            <a:pPr lvl="2"/>
            <a:r>
              <a:rPr lang="en-US" dirty="0" smtClean="0"/>
              <a:t>Lifecycle-aware memory monitoring strategy</a:t>
            </a:r>
          </a:p>
          <a:p>
            <a:pPr lvl="1"/>
            <a:r>
              <a:rPr lang="en-US" dirty="0" smtClean="0"/>
              <a:t>Perform correlation </a:t>
            </a:r>
            <a:r>
              <a:rPr lang="en-US" dirty="0" smtClean="0"/>
              <a:t>analysis on them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00" y="4338000"/>
            <a:ext cx="62230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297680" y="3186073"/>
            <a:ext cx="4389120" cy="830997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User code model</a:t>
            </a:r>
          </a:p>
          <a:p>
            <a:pPr algn="ctr"/>
            <a:endParaRPr lang="en-US" sz="16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User objects = </a:t>
            </a:r>
            <a:r>
              <a:rPr lang="en-US" sz="1600" i="1" dirty="0" smtClean="0">
                <a:solidFill>
                  <a:srgbClr val="FFFFFF"/>
                </a:solidFill>
                <a:latin typeface="Arial"/>
                <a:cs typeface="Arial"/>
              </a:rPr>
              <a:t>f 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(input data, user code)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8822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Memory problem diagnosis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Rules for memory diagnosis</a:t>
            </a:r>
            <a:endParaRPr lang="en-US" dirty="0"/>
          </a:p>
          <a:p>
            <a:pPr lvl="1"/>
            <a:r>
              <a:rPr lang="en-US" dirty="0" smtClean="0"/>
              <a:t>Rules for user code</a:t>
            </a:r>
          </a:p>
          <a:p>
            <a:pPr lvl="2"/>
            <a:r>
              <a:rPr lang="en-US" dirty="0" smtClean="0"/>
              <a:t>OOM error =&gt; root cause in user code </a:t>
            </a:r>
            <a:r>
              <a:rPr lang="en-US" dirty="0" smtClean="0"/>
              <a:t>&amp; </a:t>
            </a:r>
            <a:r>
              <a:rPr lang="en-US" dirty="0" smtClean="0"/>
              <a:t>error-related data</a:t>
            </a:r>
          </a:p>
          <a:p>
            <a:pPr lvl="1"/>
            <a:r>
              <a:rPr lang="en-US" dirty="0"/>
              <a:t>Rules for dataflow</a:t>
            </a:r>
          </a:p>
          <a:p>
            <a:pPr lvl="2"/>
            <a:r>
              <a:rPr lang="en-US" dirty="0" smtClean="0"/>
              <a:t>Error-related data =&gt; skewed data </a:t>
            </a:r>
            <a:r>
              <a:rPr lang="en-US" dirty="0" smtClean="0"/>
              <a:t>&amp; </a:t>
            </a:r>
            <a:r>
              <a:rPr lang="en-US" dirty="0" smtClean="0"/>
              <a:t>improper configurations</a:t>
            </a:r>
            <a:endParaRPr lang="en-US" dirty="0"/>
          </a:p>
          <a:p>
            <a:pPr lvl="1"/>
            <a:endParaRPr lang="en-US" dirty="0"/>
          </a:p>
          <a:p>
            <a:pPr marL="742950" lvl="2" indent="-342900"/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3987974"/>
            <a:ext cx="8808720" cy="166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5203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Design and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46250"/>
          </a:xfrm>
        </p:spPr>
        <p:txBody>
          <a:bodyPr/>
          <a:lstStyle/>
          <a:p>
            <a:r>
              <a:rPr lang="en-US" dirty="0" smtClean="0"/>
              <a:t>Dataflow profiler </a:t>
            </a:r>
            <a:r>
              <a:rPr lang="en-US" sz="2000" dirty="0" smtClean="0"/>
              <a:t>(Reconstruct the dataflow)</a:t>
            </a:r>
          </a:p>
          <a:p>
            <a:pPr lvl="1"/>
            <a:r>
              <a:rPr lang="en-US" dirty="0" smtClean="0"/>
              <a:t>Dataflow model</a:t>
            </a:r>
          </a:p>
          <a:p>
            <a:pPr lvl="2"/>
            <a:r>
              <a:rPr lang="en-US" dirty="0" smtClean="0"/>
              <a:t>Observation: dataflow consists of tree primitive data dependencies</a:t>
            </a:r>
          </a:p>
          <a:p>
            <a:pPr lvl="2"/>
            <a:r>
              <a:rPr lang="en-US" dirty="0" smtClean="0"/>
              <a:t>quantifying the primitive data dependencies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724800"/>
              </p:ext>
            </p:extLst>
          </p:nvPr>
        </p:nvGraphicFramePr>
        <p:xfrm>
          <a:off x="1127761" y="3784600"/>
          <a:ext cx="5496561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2187"/>
                <a:gridCol w="1832187"/>
                <a:gridCol w="183218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994291"/>
              </p:ext>
            </p:extLst>
          </p:nvPr>
        </p:nvGraphicFramePr>
        <p:xfrm>
          <a:off x="1210310" y="423545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8" name="Equation" r:id="rId3" imgW="444500" imgH="215900" progId="Equation.3">
                  <p:embed/>
                </p:oleObj>
              </mc:Choice>
              <mc:Fallback>
                <p:oleObj name="Equation" r:id="rId3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0310" y="423545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553400"/>
              </p:ext>
            </p:extLst>
          </p:nvPr>
        </p:nvGraphicFramePr>
        <p:xfrm>
          <a:off x="3030220" y="427228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9" name="Equation" r:id="rId5" imgW="1155700" imgH="215900" progId="Equation.3">
                  <p:embed/>
                </p:oleObj>
              </mc:Choice>
              <mc:Fallback>
                <p:oleObj name="Equation" r:id="rId5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30220" y="427228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291026"/>
              </p:ext>
            </p:extLst>
          </p:nvPr>
        </p:nvGraphicFramePr>
        <p:xfrm>
          <a:off x="5057140" y="423545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0" name="Equation" r:id="rId7" imgW="1130300" imgH="228600" progId="Equation.3">
                  <p:embed/>
                </p:oleObj>
              </mc:Choice>
              <mc:Fallback>
                <p:oleObj name="Equation" r:id="rId7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57140" y="423545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537096"/>
              </p:ext>
            </p:extLst>
          </p:nvPr>
        </p:nvGraphicFramePr>
        <p:xfrm>
          <a:off x="1210310" y="4625340"/>
          <a:ext cx="1050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" name="Equation" r:id="rId9" imgW="952500" imgH="228600" progId="Equation.3">
                  <p:embed/>
                </p:oleObj>
              </mc:Choice>
              <mc:Fallback>
                <p:oleObj name="Equation" r:id="rId9" imgW="95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10310" y="4625340"/>
                        <a:ext cx="1050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9523925"/>
              </p:ext>
            </p:extLst>
          </p:nvPr>
        </p:nvGraphicFramePr>
        <p:xfrm>
          <a:off x="3030220" y="462534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2" name="Equation" r:id="rId11" imgW="1104900" imgH="228600" progId="Equation.3">
                  <p:embed/>
                </p:oleObj>
              </mc:Choice>
              <mc:Fallback>
                <p:oleObj name="Equation" r:id="rId11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30220" y="462534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279936"/>
              </p:ext>
            </p:extLst>
          </p:nvPr>
        </p:nvGraphicFramePr>
        <p:xfrm>
          <a:off x="5057140" y="462534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" name="Equation" r:id="rId13" imgW="1498600" imgH="241300" progId="Equation.3">
                  <p:embed/>
                </p:oleObj>
              </mc:Choice>
              <mc:Fallback>
                <p:oleObj name="Equation" r:id="rId13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057140" y="462534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915292"/>
              </p:ext>
            </p:extLst>
          </p:nvPr>
        </p:nvGraphicFramePr>
        <p:xfrm>
          <a:off x="1210310" y="497205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" name="Equation" r:id="rId15" imgW="609600" imgH="228600" progId="Equation.3">
                  <p:embed/>
                </p:oleObj>
              </mc:Choice>
              <mc:Fallback>
                <p:oleObj name="Equation" r:id="rId15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210310" y="497205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656151"/>
              </p:ext>
            </p:extLst>
          </p:nvPr>
        </p:nvGraphicFramePr>
        <p:xfrm>
          <a:off x="3030220" y="495935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" name="Equation" r:id="rId17" imgW="1498600" imgH="241300" progId="Equation.3">
                  <p:embed/>
                </p:oleObj>
              </mc:Choice>
              <mc:Fallback>
                <p:oleObj name="Equation" r:id="rId17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030220" y="495935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3738904"/>
              </p:ext>
            </p:extLst>
          </p:nvPr>
        </p:nvGraphicFramePr>
        <p:xfrm>
          <a:off x="5057140" y="497713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6" name="Equation" r:id="rId19" imgW="1358900" imgH="228600" progId="Equation.3">
                  <p:embed/>
                </p:oleObj>
              </mc:Choice>
              <mc:Fallback>
                <p:oleObj name="Equation" r:id="rId19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057140" y="497713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1284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Design and 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942332"/>
              </p:ext>
            </p:extLst>
          </p:nvPr>
        </p:nvGraphicFramePr>
        <p:xfrm>
          <a:off x="1440900" y="5211350"/>
          <a:ext cx="5496561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2187"/>
                <a:gridCol w="1832187"/>
                <a:gridCol w="183218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520579"/>
              </p:ext>
            </p:extLst>
          </p:nvPr>
        </p:nvGraphicFramePr>
        <p:xfrm>
          <a:off x="1523449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" name="Equation" r:id="rId4" imgW="444500" imgH="215900" progId="Equation.3">
                  <p:embed/>
                </p:oleObj>
              </mc:Choice>
              <mc:Fallback>
                <p:oleObj name="Equation" r:id="rId4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3449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52582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3" name="Equation" r:id="rId6" imgW="1155700" imgH="215900" progId="Equation.3">
                  <p:embed/>
                </p:oleObj>
              </mc:Choice>
              <mc:Fallback>
                <p:oleObj name="Equation" r:id="rId6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902986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4" name="Equation" r:id="rId8" imgW="1130300" imgH="228600" progId="Equation.3">
                  <p:embed/>
                </p:oleObj>
              </mc:Choice>
              <mc:Fallback>
                <p:oleObj name="Equation" r:id="rId8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6313643"/>
              </p:ext>
            </p:extLst>
          </p:nvPr>
        </p:nvGraphicFramePr>
        <p:xfrm>
          <a:off x="1523449" y="6052090"/>
          <a:ext cx="1050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" name="Equation" r:id="rId10" imgW="952500" imgH="228600" progId="Equation.3">
                  <p:embed/>
                </p:oleObj>
              </mc:Choice>
              <mc:Fallback>
                <p:oleObj name="Equation" r:id="rId10" imgW="95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23449" y="6052090"/>
                        <a:ext cx="1050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74212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" name="Equation" r:id="rId12" imgW="1104900" imgH="228600" progId="Equation.3">
                  <p:embed/>
                </p:oleObj>
              </mc:Choice>
              <mc:Fallback>
                <p:oleObj name="Equation" r:id="rId12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138630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" name="Equation" r:id="rId14" imgW="1498600" imgH="241300" progId="Equation.3">
                  <p:embed/>
                </p:oleObj>
              </mc:Choice>
              <mc:Fallback>
                <p:oleObj name="Equation" r:id="rId14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5106108"/>
              </p:ext>
            </p:extLst>
          </p:nvPr>
        </p:nvGraphicFramePr>
        <p:xfrm>
          <a:off x="1523449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" name="Equation" r:id="rId16" imgW="609600" imgH="228600" progId="Equation.3">
                  <p:embed/>
                </p:oleObj>
              </mc:Choice>
              <mc:Fallback>
                <p:oleObj name="Equation" r:id="rId16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23449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350459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" name="Equation" r:id="rId18" imgW="1498600" imgH="241300" progId="Equation.3">
                  <p:embed/>
                </p:oleObj>
              </mc:Choice>
              <mc:Fallback>
                <p:oleObj name="Equation" r:id="rId18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670960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0" name="Equation" r:id="rId20" imgW="1358900" imgH="228600" progId="Equation.3">
                  <p:embed/>
                </p:oleObj>
              </mc:Choice>
              <mc:Fallback>
                <p:oleObj name="Equation" r:id="rId20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3200400" y="5623762"/>
            <a:ext cx="1584960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441012" y="2128722"/>
            <a:ext cx="479228" cy="64495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1" name="Straight Arrow Connector 30"/>
          <p:cNvCxnSpPr>
            <a:stCxn id="29" idx="0"/>
            <a:endCxn id="30" idx="2"/>
          </p:cNvCxnSpPr>
          <p:nvPr/>
        </p:nvCxnSpPr>
        <p:spPr>
          <a:xfrm flipH="1" flipV="1">
            <a:off x="1680626" y="2773680"/>
            <a:ext cx="2312254" cy="285008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283319" y="5616682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37" idx="0"/>
            <a:endCxn id="42" idx="2"/>
          </p:cNvCxnSpPr>
          <p:nvPr/>
        </p:nvCxnSpPr>
        <p:spPr>
          <a:xfrm flipH="1" flipV="1">
            <a:off x="3301760" y="2489200"/>
            <a:ext cx="2774039" cy="312748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976399" y="1857482"/>
            <a:ext cx="650721" cy="63171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Folded Corner 43"/>
          <p:cNvSpPr/>
          <p:nvPr/>
        </p:nvSpPr>
        <p:spPr>
          <a:xfrm>
            <a:off x="996456" y="1373030"/>
            <a:ext cx="1368340" cy="305223"/>
          </a:xfrm>
          <a:prstGeom prst="foldedCorne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Input split size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3723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7" grpId="0" animBg="1"/>
      <p:bldP spid="42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Driver </a:t>
            </a:r>
            <a:r>
              <a:rPr lang="en-US" altLang="zh-CN" sz="2400" dirty="0" smtClean="0"/>
              <a:t>program</a:t>
            </a:r>
            <a:endParaRPr lang="en-US" sz="2400" dirty="0" smtClean="0"/>
          </a:p>
          <a:p>
            <a:pPr lvl="1"/>
            <a:r>
              <a:rPr lang="en-US" altLang="zh-CN" dirty="0" smtClean="0"/>
              <a:t>Generate and broadcast data to tasks</a:t>
            </a:r>
            <a:endParaRPr lang="en-US" altLang="zh-CN" dirty="0"/>
          </a:p>
          <a:p>
            <a:pPr lvl="1"/>
            <a:r>
              <a:rPr lang="en-US" altLang="zh-CN" dirty="0" smtClean="0"/>
              <a:t>Collect the tasks’ results</a:t>
            </a:r>
            <a:endParaRPr lang="en-US" altLang="zh-CN" dirty="0"/>
          </a:p>
          <a:p>
            <a:pPr marL="742950" lvl="2" indent="-342900"/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135600"/>
            <a:ext cx="7696200" cy="2781300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34" idx="3"/>
          </p:cNvCxnSpPr>
          <p:nvPr/>
        </p:nvCxnSpPr>
        <p:spPr>
          <a:xfrm flipH="1">
            <a:off x="1683003" y="3680827"/>
            <a:ext cx="2079924" cy="116817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880279" y="3641444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915547" y="3641444"/>
            <a:ext cx="1869666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378333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368377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368377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785213" y="352384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6207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0.00092 L -0.21541 0.1687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0" y="83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8E-6 -1.80051E-6 L -0.20361 0.2261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89" y="1129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3.91113E-6 L -0.20361 0.2876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89" y="143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34" grpId="0" animBg="1"/>
      <p:bldP spid="34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Design and 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449948"/>
              </p:ext>
            </p:extLst>
          </p:nvPr>
        </p:nvGraphicFramePr>
        <p:xfrm>
          <a:off x="1440900" y="5211350"/>
          <a:ext cx="5496561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2187"/>
                <a:gridCol w="1832187"/>
                <a:gridCol w="183218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695911"/>
              </p:ext>
            </p:extLst>
          </p:nvPr>
        </p:nvGraphicFramePr>
        <p:xfrm>
          <a:off x="1523449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2" name="Equation" r:id="rId4" imgW="444500" imgH="215900" progId="Equation.3">
                  <p:embed/>
                </p:oleObj>
              </mc:Choice>
              <mc:Fallback>
                <p:oleObj name="Equation" r:id="rId4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3449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05767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3" name="Equation" r:id="rId6" imgW="1155700" imgH="215900" progId="Equation.3">
                  <p:embed/>
                </p:oleObj>
              </mc:Choice>
              <mc:Fallback>
                <p:oleObj name="Equation" r:id="rId6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889533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4" name="Equation" r:id="rId8" imgW="1130300" imgH="228600" progId="Equation.3">
                  <p:embed/>
                </p:oleObj>
              </mc:Choice>
              <mc:Fallback>
                <p:oleObj name="Equation" r:id="rId8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914925"/>
              </p:ext>
            </p:extLst>
          </p:nvPr>
        </p:nvGraphicFramePr>
        <p:xfrm>
          <a:off x="1523449" y="6052090"/>
          <a:ext cx="1050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5" name="Equation" r:id="rId10" imgW="952500" imgH="228600" progId="Equation.3">
                  <p:embed/>
                </p:oleObj>
              </mc:Choice>
              <mc:Fallback>
                <p:oleObj name="Equation" r:id="rId10" imgW="95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23449" y="6052090"/>
                        <a:ext cx="1050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120388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6" name="Equation" r:id="rId12" imgW="1104900" imgH="228600" progId="Equation.3">
                  <p:embed/>
                </p:oleObj>
              </mc:Choice>
              <mc:Fallback>
                <p:oleObj name="Equation" r:id="rId12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503370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7" name="Equation" r:id="rId14" imgW="1498600" imgH="241300" progId="Equation.3">
                  <p:embed/>
                </p:oleObj>
              </mc:Choice>
              <mc:Fallback>
                <p:oleObj name="Equation" r:id="rId14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3901675"/>
              </p:ext>
            </p:extLst>
          </p:nvPr>
        </p:nvGraphicFramePr>
        <p:xfrm>
          <a:off x="1523449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8" name="Equation" r:id="rId16" imgW="609600" imgH="228600" progId="Equation.3">
                  <p:embed/>
                </p:oleObj>
              </mc:Choice>
              <mc:Fallback>
                <p:oleObj name="Equation" r:id="rId16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23449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519002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9" name="Equation" r:id="rId18" imgW="1498600" imgH="241300" progId="Equation.3">
                  <p:embed/>
                </p:oleObj>
              </mc:Choice>
              <mc:Fallback>
                <p:oleObj name="Equation" r:id="rId18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996099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0" name="Equation" r:id="rId20" imgW="1358900" imgH="228600" progId="Equation.3">
                  <p:embed/>
                </p:oleObj>
              </mc:Choice>
              <mc:Fallback>
                <p:oleObj name="Equation" r:id="rId20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/>
          <p:cNvSpPr/>
          <p:nvPr/>
        </p:nvSpPr>
        <p:spPr>
          <a:xfrm>
            <a:off x="3301760" y="5972632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37" idx="0"/>
            <a:endCxn id="42" idx="2"/>
          </p:cNvCxnSpPr>
          <p:nvPr/>
        </p:nvCxnSpPr>
        <p:spPr>
          <a:xfrm flipH="1" flipV="1">
            <a:off x="3301760" y="2489200"/>
            <a:ext cx="792480" cy="348343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976399" y="1857482"/>
            <a:ext cx="650721" cy="63171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976399" y="3015722"/>
            <a:ext cx="650721" cy="550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3" name="Straight Arrow Connector 32"/>
          <p:cNvCxnSpPr>
            <a:stCxn id="37" idx="0"/>
            <a:endCxn id="32" idx="2"/>
          </p:cNvCxnSpPr>
          <p:nvPr/>
        </p:nvCxnSpPr>
        <p:spPr>
          <a:xfrm flipH="1" flipV="1">
            <a:off x="3301760" y="3566160"/>
            <a:ext cx="792480" cy="240647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972560" y="1966162"/>
            <a:ext cx="780700" cy="1183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31184" y="5972632"/>
            <a:ext cx="1626597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6" name="Straight Arrow Connector 35"/>
          <p:cNvCxnSpPr>
            <a:stCxn id="35" idx="0"/>
          </p:cNvCxnSpPr>
          <p:nvPr/>
        </p:nvCxnSpPr>
        <p:spPr>
          <a:xfrm flipH="1" flipV="1">
            <a:off x="4362910" y="3149600"/>
            <a:ext cx="1781573" cy="282303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2" idx="3"/>
          </p:cNvCxnSpPr>
          <p:nvPr/>
        </p:nvCxnSpPr>
        <p:spPr>
          <a:xfrm flipV="1">
            <a:off x="3627120" y="2804161"/>
            <a:ext cx="345440" cy="4867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2" idx="3"/>
          </p:cNvCxnSpPr>
          <p:nvPr/>
        </p:nvCxnSpPr>
        <p:spPr>
          <a:xfrm>
            <a:off x="3627120" y="2173341"/>
            <a:ext cx="345440" cy="244739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301950" y="2488301"/>
            <a:ext cx="451310" cy="66129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175810" y="2173341"/>
            <a:ext cx="451310" cy="31585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175810" y="3280781"/>
            <a:ext cx="451310" cy="275220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3775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3" grpId="0" animBg="1"/>
      <p:bldP spid="45" grpId="0" animBg="1"/>
      <p:bldP spid="4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Design and 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537591"/>
              </p:ext>
            </p:extLst>
          </p:nvPr>
        </p:nvGraphicFramePr>
        <p:xfrm>
          <a:off x="1440900" y="5211350"/>
          <a:ext cx="5496561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2187"/>
                <a:gridCol w="1832187"/>
                <a:gridCol w="183218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075779"/>
              </p:ext>
            </p:extLst>
          </p:nvPr>
        </p:nvGraphicFramePr>
        <p:xfrm>
          <a:off x="1523449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7" name="Equation" r:id="rId4" imgW="444500" imgH="215900" progId="Equation.3">
                  <p:embed/>
                </p:oleObj>
              </mc:Choice>
              <mc:Fallback>
                <p:oleObj name="Equation" r:id="rId4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3449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342315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8" name="Equation" r:id="rId6" imgW="1155700" imgH="215900" progId="Equation.3">
                  <p:embed/>
                </p:oleObj>
              </mc:Choice>
              <mc:Fallback>
                <p:oleObj name="Equation" r:id="rId6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566503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9" name="Equation" r:id="rId8" imgW="1130300" imgH="228600" progId="Equation.3">
                  <p:embed/>
                </p:oleObj>
              </mc:Choice>
              <mc:Fallback>
                <p:oleObj name="Equation" r:id="rId8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861999"/>
              </p:ext>
            </p:extLst>
          </p:nvPr>
        </p:nvGraphicFramePr>
        <p:xfrm>
          <a:off x="1523449" y="6052090"/>
          <a:ext cx="1050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0" name="Equation" r:id="rId10" imgW="952500" imgH="228600" progId="Equation.3">
                  <p:embed/>
                </p:oleObj>
              </mc:Choice>
              <mc:Fallback>
                <p:oleObj name="Equation" r:id="rId10" imgW="95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23449" y="6052090"/>
                        <a:ext cx="1050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13742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" name="Equation" r:id="rId12" imgW="1104900" imgH="228600" progId="Equation.3">
                  <p:embed/>
                </p:oleObj>
              </mc:Choice>
              <mc:Fallback>
                <p:oleObj name="Equation" r:id="rId12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940527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" name="Equation" r:id="rId14" imgW="1498600" imgH="241300" progId="Equation.3">
                  <p:embed/>
                </p:oleObj>
              </mc:Choice>
              <mc:Fallback>
                <p:oleObj name="Equation" r:id="rId14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957361"/>
              </p:ext>
            </p:extLst>
          </p:nvPr>
        </p:nvGraphicFramePr>
        <p:xfrm>
          <a:off x="1523449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" name="Equation" r:id="rId16" imgW="609600" imgH="228600" progId="Equation.3">
                  <p:embed/>
                </p:oleObj>
              </mc:Choice>
              <mc:Fallback>
                <p:oleObj name="Equation" r:id="rId16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23449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509486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" name="Equation" r:id="rId18" imgW="1498600" imgH="241300" progId="Equation.3">
                  <p:embed/>
                </p:oleObj>
              </mc:Choice>
              <mc:Fallback>
                <p:oleObj name="Equation" r:id="rId18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408817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5" name="Equation" r:id="rId20" imgW="1358900" imgH="228600" progId="Equation.3">
                  <p:embed/>
                </p:oleObj>
              </mc:Choice>
              <mc:Fallback>
                <p:oleObj name="Equation" r:id="rId20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/>
          <p:cNvSpPr/>
          <p:nvPr/>
        </p:nvSpPr>
        <p:spPr>
          <a:xfrm>
            <a:off x="3302719" y="6308292"/>
            <a:ext cx="1626597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6" name="Straight Arrow Connector 35"/>
          <p:cNvCxnSpPr>
            <a:stCxn id="35" idx="0"/>
            <a:endCxn id="43" idx="2"/>
          </p:cNvCxnSpPr>
          <p:nvPr/>
        </p:nvCxnSpPr>
        <p:spPr>
          <a:xfrm flipV="1">
            <a:off x="4116018" y="3149600"/>
            <a:ext cx="411587" cy="315869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301950" y="2488301"/>
            <a:ext cx="451310" cy="66129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342659" y="6320220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1" name="Straight Arrow Connector 30"/>
          <p:cNvCxnSpPr>
            <a:stCxn id="25" idx="2"/>
          </p:cNvCxnSpPr>
          <p:nvPr/>
        </p:nvCxnSpPr>
        <p:spPr>
          <a:xfrm flipV="1">
            <a:off x="6152805" y="2773680"/>
            <a:ext cx="463474" cy="353041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6543040" y="2083500"/>
            <a:ext cx="457200" cy="69018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300330" y="2274942"/>
            <a:ext cx="452930" cy="21335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301950" y="1976820"/>
            <a:ext cx="442770" cy="298122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974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Design and 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82218"/>
              </p:ext>
            </p:extLst>
          </p:nvPr>
        </p:nvGraphicFramePr>
        <p:xfrm>
          <a:off x="1440900" y="5211350"/>
          <a:ext cx="5496561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2187"/>
                <a:gridCol w="1832187"/>
                <a:gridCol w="183218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484513"/>
              </p:ext>
            </p:extLst>
          </p:nvPr>
        </p:nvGraphicFramePr>
        <p:xfrm>
          <a:off x="1523449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5" name="Equation" r:id="rId4" imgW="444500" imgH="215900" progId="Equation.3">
                  <p:embed/>
                </p:oleObj>
              </mc:Choice>
              <mc:Fallback>
                <p:oleObj name="Equation" r:id="rId4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3449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525234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6" name="Equation" r:id="rId6" imgW="1155700" imgH="215900" progId="Equation.3">
                  <p:embed/>
                </p:oleObj>
              </mc:Choice>
              <mc:Fallback>
                <p:oleObj name="Equation" r:id="rId6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503189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7" name="Equation" r:id="rId8" imgW="1130300" imgH="228600" progId="Equation.3">
                  <p:embed/>
                </p:oleObj>
              </mc:Choice>
              <mc:Fallback>
                <p:oleObj name="Equation" r:id="rId8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839324"/>
              </p:ext>
            </p:extLst>
          </p:nvPr>
        </p:nvGraphicFramePr>
        <p:xfrm>
          <a:off x="1523449" y="6052090"/>
          <a:ext cx="1050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" name="Equation" r:id="rId10" imgW="952500" imgH="228600" progId="Equation.3">
                  <p:embed/>
                </p:oleObj>
              </mc:Choice>
              <mc:Fallback>
                <p:oleObj name="Equation" r:id="rId10" imgW="95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23449" y="6052090"/>
                        <a:ext cx="1050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314279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9" name="Equation" r:id="rId12" imgW="1104900" imgH="228600" progId="Equation.3">
                  <p:embed/>
                </p:oleObj>
              </mc:Choice>
              <mc:Fallback>
                <p:oleObj name="Equation" r:id="rId12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878560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0" name="Equation" r:id="rId14" imgW="1498600" imgH="241300" progId="Equation.3">
                  <p:embed/>
                </p:oleObj>
              </mc:Choice>
              <mc:Fallback>
                <p:oleObj name="Equation" r:id="rId14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8259207"/>
              </p:ext>
            </p:extLst>
          </p:nvPr>
        </p:nvGraphicFramePr>
        <p:xfrm>
          <a:off x="1523449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1" name="Equation" r:id="rId16" imgW="609600" imgH="228600" progId="Equation.3">
                  <p:embed/>
                </p:oleObj>
              </mc:Choice>
              <mc:Fallback>
                <p:oleObj name="Equation" r:id="rId16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23449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699787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" name="Equation" r:id="rId18" imgW="1498600" imgH="241300" progId="Equation.3">
                  <p:embed/>
                </p:oleObj>
              </mc:Choice>
              <mc:Fallback>
                <p:oleObj name="Equation" r:id="rId18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7929153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3" name="Equation" r:id="rId20" imgW="1358900" imgH="228600" progId="Equation.3">
                  <p:embed/>
                </p:oleObj>
              </mc:Choice>
              <mc:Fallback>
                <p:oleObj name="Equation" r:id="rId20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Folded Corner 28"/>
          <p:cNvSpPr/>
          <p:nvPr/>
        </p:nvSpPr>
        <p:spPr>
          <a:xfrm>
            <a:off x="4908412" y="1818640"/>
            <a:ext cx="2640468" cy="862447"/>
          </a:xfrm>
          <a:prstGeom prst="foldedCorne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Partition function</a:t>
            </a:r>
          </a:p>
          <a:p>
            <a:pPr algn="ctr"/>
            <a:endParaRPr lang="en-US" altLang="zh-CN" sz="14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Records in </a:t>
            </a:r>
            <a:r>
              <a:rPr lang="en-US" sz="1200" i="1" dirty="0" smtClean="0">
                <a:solidFill>
                  <a:schemeClr val="bg1"/>
                </a:solidFill>
                <a:latin typeface="Arial"/>
                <a:cs typeface="Arial"/>
              </a:rPr>
              <a:t>AP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1   </a:t>
            </a:r>
            <a:r>
              <a:rPr lang="en-US" sz="1200" b="1" dirty="0" smtClean="0">
                <a:solidFill>
                  <a:schemeClr val="bg1"/>
                </a:solidFill>
                <a:latin typeface="Arial"/>
                <a:cs typeface="Arial"/>
              </a:rPr>
              <a:t>: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  Records in </a:t>
            </a:r>
            <a:r>
              <a:rPr lang="en-US" sz="1200" i="1" dirty="0" smtClean="0">
                <a:solidFill>
                  <a:schemeClr val="bg1"/>
                </a:solidFill>
                <a:latin typeface="Arial"/>
                <a:cs typeface="Arial"/>
              </a:rPr>
              <a:t>AP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72560" y="1941260"/>
            <a:ext cx="790860" cy="120834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972560" y="3261360"/>
            <a:ext cx="790860" cy="75184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74848" y="2235900"/>
            <a:ext cx="1161791" cy="30410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19519" y="2235900"/>
            <a:ext cx="1161791" cy="30410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endCxn id="34" idx="2"/>
          </p:cNvCxnSpPr>
          <p:nvPr/>
        </p:nvCxnSpPr>
        <p:spPr>
          <a:xfrm flipV="1">
            <a:off x="4763420" y="2540000"/>
            <a:ext cx="792324" cy="2336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3" idx="3"/>
            <a:endCxn id="37" idx="2"/>
          </p:cNvCxnSpPr>
          <p:nvPr/>
        </p:nvCxnSpPr>
        <p:spPr>
          <a:xfrm flipV="1">
            <a:off x="4763420" y="2540000"/>
            <a:ext cx="2136995" cy="10972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585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Design and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46250"/>
          </a:xfrm>
        </p:spPr>
        <p:txBody>
          <a:bodyPr/>
          <a:lstStyle/>
          <a:p>
            <a:r>
              <a:rPr lang="en-US" dirty="0" smtClean="0"/>
              <a:t>Dataflow profiler </a:t>
            </a:r>
            <a:r>
              <a:rPr lang="en-US" sz="2000" dirty="0" smtClean="0"/>
              <a:t>(Reconstruct the dataflow)</a:t>
            </a:r>
          </a:p>
          <a:p>
            <a:pPr lvl="1"/>
            <a:r>
              <a:rPr lang="en-US" dirty="0" smtClean="0"/>
              <a:t>Dataflow model</a:t>
            </a:r>
          </a:p>
          <a:p>
            <a:pPr lvl="2"/>
            <a:r>
              <a:rPr lang="en-US" dirty="0" smtClean="0"/>
              <a:t>Observation: dataflow consists of tree primitive data dependencies</a:t>
            </a:r>
          </a:p>
          <a:p>
            <a:pPr lvl="2"/>
            <a:r>
              <a:rPr lang="en-US" dirty="0" smtClean="0"/>
              <a:t>quantifying the primitive data dependencies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960820"/>
              </p:ext>
            </p:extLst>
          </p:nvPr>
        </p:nvGraphicFramePr>
        <p:xfrm>
          <a:off x="699769" y="3811270"/>
          <a:ext cx="7831431" cy="225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Document" r:id="rId3" imgW="5956300" imgH="1714500" progId="Word.Document.12">
                  <p:embed/>
                </p:oleObj>
              </mc:Choice>
              <mc:Fallback>
                <p:oleObj name="Document" r:id="rId3" imgW="5956300" imgH="1714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9769" y="3811270"/>
                        <a:ext cx="7831431" cy="225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455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93BAA"/>
                </a:solidFill>
              </a:rPr>
              <a:t>Thanks! Q&amp;A</a:t>
            </a:r>
            <a:endParaRPr lang="en-US" dirty="0">
              <a:solidFill>
                <a:srgbClr val="393BA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4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9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Driver </a:t>
            </a:r>
            <a:r>
              <a:rPr lang="en-US" altLang="zh-CN" sz="2400" dirty="0" smtClean="0"/>
              <a:t>program</a:t>
            </a:r>
            <a:endParaRPr lang="en-US" sz="2400" dirty="0" smtClean="0"/>
          </a:p>
          <a:p>
            <a:pPr lvl="1"/>
            <a:r>
              <a:rPr lang="en-US" altLang="zh-CN" dirty="0"/>
              <a:t>Generate and broadcast data to tasks</a:t>
            </a:r>
          </a:p>
          <a:p>
            <a:pPr lvl="1"/>
            <a:r>
              <a:rPr lang="en-US" altLang="zh-CN" dirty="0"/>
              <a:t>Collect the tasks’ results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136277"/>
            <a:ext cx="7696200" cy="2781300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3785213" y="352384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5486709" y="4043840"/>
            <a:ext cx="2568126" cy="1399232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486709" y="4043840"/>
            <a:ext cx="2568126" cy="98769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3785214" y="386427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013791" y="5386888"/>
            <a:ext cx="394550" cy="24431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013791" y="4996260"/>
            <a:ext cx="394550" cy="24431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1683003" y="3680827"/>
            <a:ext cx="2079924" cy="116817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880279" y="3641444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915547" y="3641444"/>
            <a:ext cx="1869666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72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4815E-7 2.18157E-6 L -0.28527 -0.1732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866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4842E-6 1.36174E-6 L -0.28534 -0.1896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76" y="-9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4" grpId="1" animBg="1"/>
      <p:bldP spid="25" grpId="0" animBg="1"/>
      <p:bldP spid="25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13693</TotalTime>
  <Words>5883</Words>
  <Application>Microsoft Macintosh PowerPoint</Application>
  <PresentationFormat>On-screen Show (4:3)</PresentationFormat>
  <Paragraphs>1622</Paragraphs>
  <Slides>84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84</vt:i4>
      </vt:variant>
    </vt:vector>
  </HeadingPairs>
  <TitlesOfParts>
    <vt:vector size="87" baseType="lpstr">
      <vt:lpstr>Office Theme</vt:lpstr>
      <vt:lpstr>Microsoft Equation</vt:lpstr>
      <vt:lpstr>Microsoft Word Document</vt:lpstr>
      <vt:lpstr>PowerPoint Presentation</vt:lpstr>
      <vt:lpstr>Background</vt:lpstr>
      <vt:lpstr>Background – Application development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Physical memory layer</vt:lpstr>
      <vt:lpstr>Motivation – Memory usage problems </vt:lpstr>
      <vt:lpstr>Motivation – Memory usage problems </vt:lpstr>
      <vt:lpstr>Motivation – Memory usage problems </vt:lpstr>
      <vt:lpstr>Motivation – Memory usage problems </vt:lpstr>
      <vt:lpstr>Motivation – Memory problem examples</vt:lpstr>
      <vt:lpstr>Overview</vt:lpstr>
      <vt:lpstr>PowerPoint Presentation</vt:lpstr>
      <vt:lpstr>Research questions</vt:lpstr>
      <vt:lpstr>Methodology – Subject collection</vt:lpstr>
      <vt:lpstr>Methodology – Subject collection</vt:lpstr>
      <vt:lpstr>Methodology – Subjects </vt:lpstr>
      <vt:lpstr>Methodology – Subjects </vt:lpstr>
      <vt:lpstr>Methodology – Subjects </vt:lpstr>
      <vt:lpstr>Methodology – Subjects </vt:lpstr>
      <vt:lpstr>RQ1: OOM cause patterns </vt:lpstr>
      <vt:lpstr>RQ1: OOM cause patterns </vt:lpstr>
      <vt:lpstr>RQ1: OOM cause patterns</vt:lpstr>
      <vt:lpstr>RQ1: OOM cause patterns</vt:lpstr>
      <vt:lpstr>RQ1: OOM cause patterns</vt:lpstr>
      <vt:lpstr>RQ1: OOM cause patterns</vt:lpstr>
      <vt:lpstr>RQ1: OOM cause patterns</vt:lpstr>
      <vt:lpstr>RQ1: OOM cause patterns – Dataflow</vt:lpstr>
      <vt:lpstr>RQ1: OOM cause patterns – Dataflow</vt:lpstr>
      <vt:lpstr>RQ1: OOM cause patterns – Dataflow</vt:lpstr>
      <vt:lpstr>RQ1: OOM cause patterns – Dataflow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RQ2: OOM fix patterns</vt:lpstr>
      <vt:lpstr>RQ2: Fix patterns – Data storage related fixes</vt:lpstr>
      <vt:lpstr>RQ2: Fix patterns – Data storage related fixes</vt:lpstr>
      <vt:lpstr>RQ2: Fix patterns – Data storage related fixes</vt:lpstr>
      <vt:lpstr>RQ2: Fix patterns – Data storage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RQ3: Potential fault-tolerant mechanisms</vt:lpstr>
      <vt:lpstr>RQ3: Potential fault-tolerant mechanisms</vt:lpstr>
      <vt:lpstr>RQ3: Potential fault-tolerant mechanisms</vt:lpstr>
      <vt:lpstr>RQ3: Potential fault-tolerant mechanisms</vt:lpstr>
      <vt:lpstr>Conclusions</vt:lpstr>
      <vt:lpstr>PowerPoint Presentation</vt:lpstr>
      <vt:lpstr>Motivation</vt:lpstr>
      <vt:lpstr>Motivation – Current memory profilers </vt:lpstr>
      <vt:lpstr>Our work – Memory profiler for MR applications</vt:lpstr>
      <vt:lpstr>Our work – Memory profiler for MR applications</vt:lpstr>
      <vt:lpstr>Mprof – Memory profiling</vt:lpstr>
      <vt:lpstr>Mprof – Memory profiling</vt:lpstr>
      <vt:lpstr>Mprof – Memory problem diagnosis</vt:lpstr>
      <vt:lpstr>Mprof – Design and implementation</vt:lpstr>
      <vt:lpstr>Mprof – Design and implementation</vt:lpstr>
      <vt:lpstr>Mprof – Design and implementation</vt:lpstr>
      <vt:lpstr>Mprof – Design and implementation</vt:lpstr>
      <vt:lpstr>Mprof – Design and implementation</vt:lpstr>
      <vt:lpstr>Mprof – Design and implementation</vt:lpstr>
      <vt:lpstr>Thanks!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LIjie Xu</dc:creator>
  <cp:lastModifiedBy>LIjie Xu</cp:lastModifiedBy>
  <cp:revision>3745</cp:revision>
  <cp:lastPrinted>2015-08-26T03:13:19Z</cp:lastPrinted>
  <dcterms:created xsi:type="dcterms:W3CDTF">2015-08-19T15:04:14Z</dcterms:created>
  <dcterms:modified xsi:type="dcterms:W3CDTF">2015-11-13T09:33:50Z</dcterms:modified>
</cp:coreProperties>
</file>